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8" r:id="rId1"/>
  </p:sldMasterIdLst>
  <p:notesMasterIdLst>
    <p:notesMasterId r:id="rId63"/>
  </p:notesMasterIdLst>
  <p:handoutMasterIdLst>
    <p:handoutMasterId r:id="rId64"/>
  </p:handoutMasterIdLst>
  <p:sldIdLst>
    <p:sldId id="320" r:id="rId2"/>
    <p:sldId id="341" r:id="rId3"/>
    <p:sldId id="328" r:id="rId4"/>
    <p:sldId id="340" r:id="rId5"/>
    <p:sldId id="342" r:id="rId6"/>
    <p:sldId id="326" r:id="rId7"/>
    <p:sldId id="327" r:id="rId8"/>
    <p:sldId id="311" r:id="rId9"/>
    <p:sldId id="313" r:id="rId10"/>
    <p:sldId id="339" r:id="rId11"/>
    <p:sldId id="258" r:id="rId12"/>
    <p:sldId id="259" r:id="rId13"/>
    <p:sldId id="261" r:id="rId14"/>
    <p:sldId id="318" r:id="rId15"/>
    <p:sldId id="332" r:id="rId16"/>
    <p:sldId id="322" r:id="rId17"/>
    <p:sldId id="324" r:id="rId18"/>
    <p:sldId id="317" r:id="rId19"/>
    <p:sldId id="260" r:id="rId20"/>
    <p:sldId id="285" r:id="rId21"/>
    <p:sldId id="333" r:id="rId22"/>
    <p:sldId id="334" r:id="rId23"/>
    <p:sldId id="335" r:id="rId24"/>
    <p:sldId id="336" r:id="rId25"/>
    <p:sldId id="337" r:id="rId26"/>
    <p:sldId id="338" r:id="rId27"/>
    <p:sldId id="301" r:id="rId28"/>
    <p:sldId id="286" r:id="rId29"/>
    <p:sldId id="287" r:id="rId30"/>
    <p:sldId id="288" r:id="rId31"/>
    <p:sldId id="265" r:id="rId32"/>
    <p:sldId id="343" r:id="rId33"/>
    <p:sldId id="349" r:id="rId34"/>
    <p:sldId id="344" r:id="rId35"/>
    <p:sldId id="267" r:id="rId36"/>
    <p:sldId id="345" r:id="rId37"/>
    <p:sldId id="346" r:id="rId38"/>
    <p:sldId id="272" r:id="rId39"/>
    <p:sldId id="277" r:id="rId40"/>
    <p:sldId id="312" r:id="rId41"/>
    <p:sldId id="282" r:id="rId42"/>
    <p:sldId id="315" r:id="rId43"/>
    <p:sldId id="316" r:id="rId44"/>
    <p:sldId id="268" r:id="rId45"/>
    <p:sldId id="278" r:id="rId46"/>
    <p:sldId id="308" r:id="rId47"/>
    <p:sldId id="309" r:id="rId48"/>
    <p:sldId id="310" r:id="rId49"/>
    <p:sldId id="307" r:id="rId50"/>
    <p:sldId id="279" r:id="rId51"/>
    <p:sldId id="284" r:id="rId52"/>
    <p:sldId id="280" r:id="rId53"/>
    <p:sldId id="295" r:id="rId54"/>
    <p:sldId id="329" r:id="rId55"/>
    <p:sldId id="347" r:id="rId56"/>
    <p:sldId id="330" r:id="rId57"/>
    <p:sldId id="331" r:id="rId58"/>
    <p:sldId id="269" r:id="rId59"/>
    <p:sldId id="314" r:id="rId60"/>
    <p:sldId id="348" r:id="rId61"/>
    <p:sldId id="276" r:id="rId62"/>
  </p:sldIdLst>
  <p:sldSz cx="9144000" cy="6858000" type="screen4x3"/>
  <p:notesSz cx="6858000" cy="9107488"/>
  <p:defaultTextStyle>
    <a:defPPr>
      <a:defRPr lang="en-US"/>
    </a:defPPr>
    <a:lvl1pPr algn="l" rtl="0" fontAlgn="base">
      <a:spcBef>
        <a:spcPct val="0"/>
      </a:spcBef>
      <a:spcAft>
        <a:spcPct val="0"/>
      </a:spcAft>
      <a:defRPr sz="2400" kern="1200">
        <a:solidFill>
          <a:schemeClr val="tx1"/>
        </a:solidFill>
        <a:latin typeface="Times New Roman" charset="0"/>
        <a:ea typeface="MS PGothic" charset="0"/>
        <a:cs typeface="Arial" charset="0"/>
      </a:defRPr>
    </a:lvl1pPr>
    <a:lvl2pPr marL="457200" algn="l" rtl="0" fontAlgn="base">
      <a:spcBef>
        <a:spcPct val="0"/>
      </a:spcBef>
      <a:spcAft>
        <a:spcPct val="0"/>
      </a:spcAft>
      <a:defRPr sz="2400" kern="1200">
        <a:solidFill>
          <a:schemeClr val="tx1"/>
        </a:solidFill>
        <a:latin typeface="Times New Roman" charset="0"/>
        <a:ea typeface="MS PGothic" charset="0"/>
        <a:cs typeface="Arial" charset="0"/>
      </a:defRPr>
    </a:lvl2pPr>
    <a:lvl3pPr marL="914400" algn="l" rtl="0" fontAlgn="base">
      <a:spcBef>
        <a:spcPct val="0"/>
      </a:spcBef>
      <a:spcAft>
        <a:spcPct val="0"/>
      </a:spcAft>
      <a:defRPr sz="2400" kern="1200">
        <a:solidFill>
          <a:schemeClr val="tx1"/>
        </a:solidFill>
        <a:latin typeface="Times New Roman" charset="0"/>
        <a:ea typeface="MS PGothic" charset="0"/>
        <a:cs typeface="Arial" charset="0"/>
      </a:defRPr>
    </a:lvl3pPr>
    <a:lvl4pPr marL="1371600" algn="l" rtl="0" fontAlgn="base">
      <a:spcBef>
        <a:spcPct val="0"/>
      </a:spcBef>
      <a:spcAft>
        <a:spcPct val="0"/>
      </a:spcAft>
      <a:defRPr sz="2400" kern="1200">
        <a:solidFill>
          <a:schemeClr val="tx1"/>
        </a:solidFill>
        <a:latin typeface="Times New Roman" charset="0"/>
        <a:ea typeface="MS PGothic" charset="0"/>
        <a:cs typeface="Arial" charset="0"/>
      </a:defRPr>
    </a:lvl4pPr>
    <a:lvl5pPr marL="1828800" algn="l" rtl="0" fontAlgn="base">
      <a:spcBef>
        <a:spcPct val="0"/>
      </a:spcBef>
      <a:spcAft>
        <a:spcPct val="0"/>
      </a:spcAft>
      <a:defRPr sz="2400" kern="1200">
        <a:solidFill>
          <a:schemeClr val="tx1"/>
        </a:solidFill>
        <a:latin typeface="Times New Roman" charset="0"/>
        <a:ea typeface="MS PGothic" charset="0"/>
        <a:cs typeface="Arial" charset="0"/>
      </a:defRPr>
    </a:lvl5pPr>
    <a:lvl6pPr marL="2286000" algn="l" defTabSz="457200" rtl="0" eaLnBrk="1" latinLnBrk="0" hangingPunct="1">
      <a:defRPr sz="2400" kern="1200">
        <a:solidFill>
          <a:schemeClr val="tx1"/>
        </a:solidFill>
        <a:latin typeface="Times New Roman" charset="0"/>
        <a:ea typeface="MS PGothic" charset="0"/>
        <a:cs typeface="Arial" charset="0"/>
      </a:defRPr>
    </a:lvl6pPr>
    <a:lvl7pPr marL="2743200" algn="l" defTabSz="457200" rtl="0" eaLnBrk="1" latinLnBrk="0" hangingPunct="1">
      <a:defRPr sz="2400" kern="1200">
        <a:solidFill>
          <a:schemeClr val="tx1"/>
        </a:solidFill>
        <a:latin typeface="Times New Roman" charset="0"/>
        <a:ea typeface="MS PGothic" charset="0"/>
        <a:cs typeface="Arial" charset="0"/>
      </a:defRPr>
    </a:lvl7pPr>
    <a:lvl8pPr marL="3200400" algn="l" defTabSz="457200" rtl="0" eaLnBrk="1" latinLnBrk="0" hangingPunct="1">
      <a:defRPr sz="2400" kern="1200">
        <a:solidFill>
          <a:schemeClr val="tx1"/>
        </a:solidFill>
        <a:latin typeface="Times New Roman" charset="0"/>
        <a:ea typeface="MS PGothic" charset="0"/>
        <a:cs typeface="Arial" charset="0"/>
      </a:defRPr>
    </a:lvl8pPr>
    <a:lvl9pPr marL="3657600" algn="l" defTabSz="457200" rtl="0" eaLnBrk="1" latinLnBrk="0" hangingPunct="1">
      <a:defRPr sz="2400" kern="1200">
        <a:solidFill>
          <a:schemeClr val="tx1"/>
        </a:solidFill>
        <a:latin typeface="Times New Roman" charset="0"/>
        <a:ea typeface="MS PGothic"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a:srgbClr val="000066"/>
    <a:srgbClr val="993366"/>
    <a:srgbClr val="0000FF"/>
    <a:srgbClr val="660033"/>
    <a:srgbClr val="0099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7314" autoAdjust="0"/>
  </p:normalViewPr>
  <p:slideViewPr>
    <p:cSldViewPr snapToGrid="0">
      <p:cViewPr>
        <p:scale>
          <a:sx n="50" d="100"/>
          <a:sy n="50" d="100"/>
        </p:scale>
        <p:origin x="-1939" y="-4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r>
              <a:rPr lang="en-US"/>
              <a:t>Career Paths in Nutrition</a:t>
            </a:r>
          </a:p>
        </p:txBody>
      </p:sp>
      <p:sp>
        <p:nvSpPr>
          <p:cNvPr id="25603"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r>
              <a:rPr lang="en-US"/>
              <a:t>April 2012</a:t>
            </a:r>
          </a:p>
        </p:txBody>
      </p:sp>
      <p:sp>
        <p:nvSpPr>
          <p:cNvPr id="25604" name="Rectangle 4"/>
          <p:cNvSpPr>
            <a:spLocks noGrp="1" noChangeArrowheads="1"/>
          </p:cNvSpPr>
          <p:nvPr>
            <p:ph type="ftr" sz="quarter" idx="2"/>
          </p:nvPr>
        </p:nvSpPr>
        <p:spPr bwMode="auto">
          <a:xfrm>
            <a:off x="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r>
              <a:rPr lang="en-US"/>
              <a:t>Massad</a:t>
            </a:r>
          </a:p>
        </p:txBody>
      </p:sp>
      <p:sp>
        <p:nvSpPr>
          <p:cNvPr id="25605" name="Rectangle 5"/>
          <p:cNvSpPr>
            <a:spLocks noGrp="1" noChangeArrowheads="1"/>
          </p:cNvSpPr>
          <p:nvPr>
            <p:ph type="sldNum" sz="quarter" idx="3"/>
          </p:nvPr>
        </p:nvSpPr>
        <p:spPr bwMode="auto">
          <a:xfrm>
            <a:off x="388620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S PGothic" charset="0"/>
              </a:defRPr>
            </a:lvl1pPr>
          </a:lstStyle>
          <a:p>
            <a:fld id="{8A1E8443-02B0-444F-A214-EC8CF1D040FF}" type="slidenum">
              <a:rPr lang="en-US"/>
              <a:pPr/>
              <a:t>‹#›</a:t>
            </a:fld>
            <a:endParaRPr lang="en-US"/>
          </a:p>
        </p:txBody>
      </p:sp>
    </p:spTree>
    <p:extLst>
      <p:ext uri="{BB962C8B-B14F-4D97-AF65-F5344CB8AC3E}">
        <p14:creationId xmlns:p14="http://schemas.microsoft.com/office/powerpoint/2010/main" val="20774023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r>
              <a:rPr lang="en-US"/>
              <a:t>Career Paths in Nutrition</a:t>
            </a:r>
          </a:p>
        </p:txBody>
      </p:sp>
      <p:sp>
        <p:nvSpPr>
          <p:cNvPr id="31747"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r>
              <a:rPr lang="en-US"/>
              <a:t>April 2012</a:t>
            </a:r>
          </a:p>
        </p:txBody>
      </p:sp>
      <p:sp>
        <p:nvSpPr>
          <p:cNvPr id="56324" name="Rectangle 4"/>
          <p:cNvSpPr>
            <a:spLocks noGrp="1" noRot="1" noChangeAspect="1" noChangeArrowheads="1" noTextEdit="1"/>
          </p:cNvSpPr>
          <p:nvPr>
            <p:ph type="sldImg" idx="2"/>
          </p:nvPr>
        </p:nvSpPr>
        <p:spPr bwMode="auto">
          <a:xfrm>
            <a:off x="1152525" y="682625"/>
            <a:ext cx="4554538" cy="3416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9" name="Rectangle 5"/>
          <p:cNvSpPr>
            <a:spLocks noGrp="1" noChangeArrowheads="1"/>
          </p:cNvSpPr>
          <p:nvPr>
            <p:ph type="body" sz="quarter" idx="3"/>
          </p:nvPr>
        </p:nvSpPr>
        <p:spPr bwMode="auto">
          <a:xfrm>
            <a:off x="914400" y="4325938"/>
            <a:ext cx="5029200" cy="409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r>
              <a:rPr lang="en-US"/>
              <a:t>Massad</a:t>
            </a:r>
          </a:p>
        </p:txBody>
      </p:sp>
      <p:sp>
        <p:nvSpPr>
          <p:cNvPr id="31751" name="Rectangle 7"/>
          <p:cNvSpPr>
            <a:spLocks noGrp="1" noChangeArrowheads="1"/>
          </p:cNvSpPr>
          <p:nvPr>
            <p:ph type="sldNum" sz="quarter" idx="5"/>
          </p:nvPr>
        </p:nvSpPr>
        <p:spPr bwMode="auto">
          <a:xfrm>
            <a:off x="3886200" y="8651875"/>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S PGothic" charset="0"/>
              </a:defRPr>
            </a:lvl1pPr>
          </a:lstStyle>
          <a:p>
            <a:fld id="{E7263B2C-1955-AD48-80FE-7119F93D3EAB}" type="slidenum">
              <a:rPr lang="en-US"/>
              <a:pPr/>
              <a:t>‹#›</a:t>
            </a:fld>
            <a:endParaRPr lang="en-US"/>
          </a:p>
        </p:txBody>
      </p:sp>
    </p:spTree>
    <p:extLst>
      <p:ext uri="{BB962C8B-B14F-4D97-AF65-F5344CB8AC3E}">
        <p14:creationId xmlns:p14="http://schemas.microsoft.com/office/powerpoint/2010/main" val="294790177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F7094FB4-19CB-E341-A1A2-CB46F4907EAB}" type="slidenum">
              <a:rPr lang="en-US"/>
              <a:pPr/>
              <a:t>1</a:t>
            </a:fld>
            <a:endParaRPr lang="en-US"/>
          </a:p>
        </p:txBody>
      </p:sp>
      <p:sp>
        <p:nvSpPr>
          <p:cNvPr id="57347" name="Rectangle 2"/>
          <p:cNvSpPr>
            <a:spLocks noGrp="1" noRot="1" noChangeAspect="1" noChangeArrowheads="1" noTextEdit="1"/>
          </p:cNvSpPr>
          <p:nvPr>
            <p:ph type="sldImg"/>
          </p:nvPr>
        </p:nvSpPr>
        <p:spPr>
          <a:xfrm>
            <a:off x="1152525" y="682625"/>
            <a:ext cx="4556125" cy="34163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3D56E4FB-1B82-FA46-B3EB-5FF5C7CBA3D2}" type="slidenum">
              <a:rPr lang="en-US"/>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C6341465-3A54-D249-9593-E86E4B9C07F5}" type="slidenum">
              <a:rPr lang="en-US">
                <a:solidFill>
                  <a:srgbClr val="000000"/>
                </a:solidFill>
              </a:rPr>
              <a:pPr/>
              <a:t>16</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9BC37869-D6AB-1D47-B99F-C8347E677D3C}" type="slidenum">
              <a:rPr lang="en-US"/>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
        <p:nvSpPr>
          <p:cNvPr id="4" name="Header Placeholder 3"/>
          <p:cNvSpPr>
            <a:spLocks noGrp="1"/>
          </p:cNvSpPr>
          <p:nvPr>
            <p:ph type="hdr" sz="quarter"/>
          </p:nvPr>
        </p:nvSpPr>
        <p:spPr/>
        <p:txBody>
          <a:bodyPr/>
          <a:lstStyle/>
          <a:p>
            <a:pPr>
              <a:defRPr/>
            </a:pPr>
            <a:r>
              <a:rPr lang="en-US" smtClean="0"/>
              <a:t>Career Paths in Nutrition</a:t>
            </a:r>
            <a:endParaRPr lang="en-US"/>
          </a:p>
        </p:txBody>
      </p:sp>
      <p:sp>
        <p:nvSpPr>
          <p:cNvPr id="5" name="Date Placeholder 4"/>
          <p:cNvSpPr>
            <a:spLocks noGrp="1"/>
          </p:cNvSpPr>
          <p:nvPr>
            <p:ph type="dt" sz="quarter" idx="1"/>
          </p:nvPr>
        </p:nvSpPr>
        <p:spPr/>
        <p:txBody>
          <a:bodyPr/>
          <a:lstStyle/>
          <a:p>
            <a:pPr>
              <a:defRPr/>
            </a:pPr>
            <a:r>
              <a:rPr lang="en-US" smtClean="0"/>
              <a:t>April 2012</a:t>
            </a:r>
            <a:endParaRPr lang="en-US"/>
          </a:p>
        </p:txBody>
      </p:sp>
      <p:sp>
        <p:nvSpPr>
          <p:cNvPr id="6" name="Footer Placeholder 5"/>
          <p:cNvSpPr>
            <a:spLocks noGrp="1"/>
          </p:cNvSpPr>
          <p:nvPr>
            <p:ph type="ftr" sz="quarter" idx="4"/>
          </p:nvPr>
        </p:nvSpPr>
        <p:spPr/>
        <p:txBody>
          <a:bodyPr/>
          <a:lstStyle/>
          <a:p>
            <a:pPr>
              <a:defRPr/>
            </a:pPr>
            <a:r>
              <a:rPr lang="en-US" smtClean="0"/>
              <a:t>Massad</a:t>
            </a:r>
            <a:endParaRPr lang="en-US"/>
          </a:p>
        </p:txBody>
      </p:sp>
      <p:sp>
        <p:nvSpPr>
          <p:cNvPr id="624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F89C7585-F92B-3D4D-96FF-CA7428BF6471}" type="slidenum">
              <a:rPr lang="en-US"/>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r>
              <a:rPr lang="en-US"/>
              <a:t>Career Paths in Nutrition</a:t>
            </a:r>
          </a:p>
        </p:txBody>
      </p:sp>
      <p:sp>
        <p:nvSpPr>
          <p:cNvPr id="634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r>
              <a:rPr lang="en-US"/>
              <a:t>April 2012</a:t>
            </a:r>
          </a:p>
        </p:txBody>
      </p:sp>
      <p:sp>
        <p:nvSpPr>
          <p:cNvPr id="634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r>
              <a:rPr lang="en-US"/>
              <a:t>Massad</a:t>
            </a:r>
          </a:p>
        </p:txBody>
      </p:sp>
      <p:sp>
        <p:nvSpPr>
          <p:cNvPr id="634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C65648F8-588B-404C-B38F-E0A9DC5DDC41}" type="slidenum">
              <a:rPr lang="en-US"/>
              <a:pPr/>
              <a:t>52</a:t>
            </a:fld>
            <a:endParaRPr lang="en-US"/>
          </a:p>
        </p:txBody>
      </p:sp>
      <p:sp>
        <p:nvSpPr>
          <p:cNvPr id="63494" name="Rectangle 2"/>
          <p:cNvSpPr>
            <a:spLocks noGrp="1" noRot="1" noChangeAspect="1" noChangeArrowheads="1" noTextEdit="1"/>
          </p:cNvSpPr>
          <p:nvPr>
            <p:ph type="sldImg"/>
          </p:nvPr>
        </p:nvSpPr>
        <p:spPr>
          <a:ln/>
        </p:spPr>
      </p:sp>
      <p:sp>
        <p:nvSpPr>
          <p:cNvPr id="634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
        <p:nvSpPr>
          <p:cNvPr id="4" name="Header Placeholder 3"/>
          <p:cNvSpPr>
            <a:spLocks noGrp="1"/>
          </p:cNvSpPr>
          <p:nvPr>
            <p:ph type="hdr" sz="quarter"/>
          </p:nvPr>
        </p:nvSpPr>
        <p:spPr/>
        <p:txBody>
          <a:bodyPr/>
          <a:lstStyle/>
          <a:p>
            <a:pPr>
              <a:defRPr/>
            </a:pPr>
            <a:r>
              <a:rPr lang="en-US" smtClean="0"/>
              <a:t>Career Paths in Nutrition</a:t>
            </a:r>
            <a:endParaRPr lang="en-US"/>
          </a:p>
        </p:txBody>
      </p:sp>
      <p:sp>
        <p:nvSpPr>
          <p:cNvPr id="5" name="Date Placeholder 4"/>
          <p:cNvSpPr>
            <a:spLocks noGrp="1"/>
          </p:cNvSpPr>
          <p:nvPr>
            <p:ph type="dt" sz="quarter" idx="1"/>
          </p:nvPr>
        </p:nvSpPr>
        <p:spPr/>
        <p:txBody>
          <a:bodyPr/>
          <a:lstStyle/>
          <a:p>
            <a:pPr>
              <a:defRPr/>
            </a:pPr>
            <a:r>
              <a:rPr lang="en-US" smtClean="0"/>
              <a:t>April 2012</a:t>
            </a:r>
            <a:endParaRPr lang="en-US"/>
          </a:p>
        </p:txBody>
      </p:sp>
      <p:sp>
        <p:nvSpPr>
          <p:cNvPr id="6" name="Footer Placeholder 5"/>
          <p:cNvSpPr>
            <a:spLocks noGrp="1"/>
          </p:cNvSpPr>
          <p:nvPr>
            <p:ph type="ftr" sz="quarter" idx="4"/>
          </p:nvPr>
        </p:nvSpPr>
        <p:spPr/>
        <p:txBody>
          <a:bodyPr/>
          <a:lstStyle/>
          <a:p>
            <a:pPr>
              <a:defRPr/>
            </a:pPr>
            <a:r>
              <a:rPr lang="en-US" smtClean="0"/>
              <a:t>Massad</a:t>
            </a:r>
            <a:endParaRPr lang="en-US"/>
          </a:p>
        </p:txBody>
      </p:sp>
      <p:sp>
        <p:nvSpPr>
          <p:cNvPr id="583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A0929D9C-324B-9443-AB26-18AB085281F9}" type="slidenum">
              <a:rPr lang="en-US"/>
              <a:pPr/>
              <a:t>54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
        <p:nvSpPr>
          <p:cNvPr id="4" name="Header Placeholder 3"/>
          <p:cNvSpPr>
            <a:spLocks noGrp="1"/>
          </p:cNvSpPr>
          <p:nvPr>
            <p:ph type="hdr" sz="quarter"/>
          </p:nvPr>
        </p:nvSpPr>
        <p:spPr/>
        <p:txBody>
          <a:bodyPr/>
          <a:lstStyle/>
          <a:p>
            <a:pPr>
              <a:defRPr/>
            </a:pPr>
            <a:r>
              <a:rPr lang="en-US" smtClean="0"/>
              <a:t>Career Paths in Nutrition</a:t>
            </a:r>
            <a:endParaRPr lang="en-US"/>
          </a:p>
        </p:txBody>
      </p:sp>
      <p:sp>
        <p:nvSpPr>
          <p:cNvPr id="5" name="Date Placeholder 4"/>
          <p:cNvSpPr>
            <a:spLocks noGrp="1"/>
          </p:cNvSpPr>
          <p:nvPr>
            <p:ph type="dt" sz="quarter" idx="1"/>
          </p:nvPr>
        </p:nvSpPr>
        <p:spPr/>
        <p:txBody>
          <a:bodyPr/>
          <a:lstStyle/>
          <a:p>
            <a:pPr>
              <a:defRPr/>
            </a:pPr>
            <a:r>
              <a:rPr lang="en-US" smtClean="0"/>
              <a:t>April 2012</a:t>
            </a:r>
            <a:endParaRPr lang="en-US"/>
          </a:p>
        </p:txBody>
      </p:sp>
      <p:sp>
        <p:nvSpPr>
          <p:cNvPr id="6" name="Footer Placeholder 5"/>
          <p:cNvSpPr>
            <a:spLocks noGrp="1"/>
          </p:cNvSpPr>
          <p:nvPr>
            <p:ph type="ftr" sz="quarter" idx="4"/>
          </p:nvPr>
        </p:nvSpPr>
        <p:spPr/>
        <p:txBody>
          <a:bodyPr/>
          <a:lstStyle/>
          <a:p>
            <a:pPr>
              <a:defRPr/>
            </a:pPr>
            <a:r>
              <a:rPr lang="en-US" smtClean="0"/>
              <a:t>Massad</a:t>
            </a:r>
            <a:endParaRPr lang="en-US"/>
          </a:p>
        </p:txBody>
      </p:sp>
      <p:sp>
        <p:nvSpPr>
          <p:cNvPr id="583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A0929D9C-324B-9443-AB26-18AB085281F9}" type="slidenum">
              <a:rPr lang="en-US"/>
              <a:pPr/>
              <a:t>55</a:t>
            </a:fld>
            <a:endParaRPr lang="en-US"/>
          </a:p>
        </p:txBody>
      </p:sp>
    </p:spTree>
    <p:extLst>
      <p:ext uri="{BB962C8B-B14F-4D97-AF65-F5344CB8AC3E}">
        <p14:creationId xmlns:p14="http://schemas.microsoft.com/office/powerpoint/2010/main" val="152853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
        <p:nvSpPr>
          <p:cNvPr id="4" name="Header Placeholder 3"/>
          <p:cNvSpPr>
            <a:spLocks noGrp="1"/>
          </p:cNvSpPr>
          <p:nvPr>
            <p:ph type="hdr" sz="quarter"/>
          </p:nvPr>
        </p:nvSpPr>
        <p:spPr/>
        <p:txBody>
          <a:bodyPr/>
          <a:lstStyle/>
          <a:p>
            <a:pPr>
              <a:defRPr/>
            </a:pPr>
            <a:r>
              <a:rPr lang="en-US" smtClean="0"/>
              <a:t>Career Paths in Nutrition</a:t>
            </a:r>
            <a:endParaRPr lang="en-US"/>
          </a:p>
        </p:txBody>
      </p:sp>
      <p:sp>
        <p:nvSpPr>
          <p:cNvPr id="5" name="Date Placeholder 4"/>
          <p:cNvSpPr>
            <a:spLocks noGrp="1"/>
          </p:cNvSpPr>
          <p:nvPr>
            <p:ph type="dt" sz="quarter" idx="1"/>
          </p:nvPr>
        </p:nvSpPr>
        <p:spPr/>
        <p:txBody>
          <a:bodyPr/>
          <a:lstStyle/>
          <a:p>
            <a:pPr>
              <a:defRPr/>
            </a:pPr>
            <a:r>
              <a:rPr lang="en-US"/>
              <a:t>April 2012</a:t>
            </a:r>
          </a:p>
        </p:txBody>
      </p:sp>
      <p:sp>
        <p:nvSpPr>
          <p:cNvPr id="6" name="Footer Placeholder 5"/>
          <p:cNvSpPr>
            <a:spLocks noGrp="1"/>
          </p:cNvSpPr>
          <p:nvPr>
            <p:ph type="ftr" sz="quarter" idx="4"/>
          </p:nvPr>
        </p:nvSpPr>
        <p:spPr/>
        <p:txBody>
          <a:bodyPr/>
          <a:lstStyle/>
          <a:p>
            <a:pPr>
              <a:defRPr/>
            </a:pPr>
            <a:r>
              <a:rPr lang="en-US"/>
              <a:t>Massad</a:t>
            </a:r>
          </a:p>
        </p:txBody>
      </p:sp>
      <p:sp>
        <p:nvSpPr>
          <p:cNvPr id="6451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DA06DFA6-FAF7-A849-8EE8-FD123D2C864B}" type="slidenum">
              <a:rPr lang="en-US"/>
              <a:pPr/>
              <a:t>58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21DF0C-2421-E049-8865-383860B7CB05}" type="slidenum">
              <a:rPr lang="en-US"/>
              <a:pPr/>
              <a:t>‹#›</a:t>
            </a:fld>
            <a:endParaRPr lang="en-US"/>
          </a:p>
        </p:txBody>
      </p:sp>
    </p:spTree>
    <p:extLst>
      <p:ext uri="{BB962C8B-B14F-4D97-AF65-F5344CB8AC3E}">
        <p14:creationId xmlns:p14="http://schemas.microsoft.com/office/powerpoint/2010/main" val="407902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2600611-E0C4-5144-A8CA-5F9B997F97FC}" type="slidenum">
              <a:rPr lang="en-US"/>
              <a:pPr/>
              <a:t>‹#›</a:t>
            </a:fld>
            <a:endParaRPr lang="en-US"/>
          </a:p>
        </p:txBody>
      </p:sp>
    </p:spTree>
    <p:extLst>
      <p:ext uri="{BB962C8B-B14F-4D97-AF65-F5344CB8AC3E}">
        <p14:creationId xmlns:p14="http://schemas.microsoft.com/office/powerpoint/2010/main" val="410725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AEFAA5-3EE1-1841-9597-436DBEF9D621}" type="slidenum">
              <a:rPr lang="en-US"/>
              <a:pPr/>
              <a:t>‹#›</a:t>
            </a:fld>
            <a:endParaRPr lang="en-US"/>
          </a:p>
        </p:txBody>
      </p:sp>
    </p:spTree>
    <p:extLst>
      <p:ext uri="{BB962C8B-B14F-4D97-AF65-F5344CB8AC3E}">
        <p14:creationId xmlns:p14="http://schemas.microsoft.com/office/powerpoint/2010/main" val="267624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4CD5CE24-8A2C-E941-9C96-E02C7064668E}" type="slidenum">
              <a:rPr lang="en-US"/>
              <a:pPr/>
              <a:t>‹#›</a:t>
            </a:fld>
            <a:endParaRPr lang="en-US"/>
          </a:p>
        </p:txBody>
      </p:sp>
    </p:spTree>
    <p:extLst>
      <p:ext uri="{BB962C8B-B14F-4D97-AF65-F5344CB8AC3E}">
        <p14:creationId xmlns:p14="http://schemas.microsoft.com/office/powerpoint/2010/main" val="232297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A7ABAF-3BC6-5841-8A76-A78584EDD47A}" type="slidenum">
              <a:rPr lang="en-US"/>
              <a:pPr/>
              <a:t>‹#›</a:t>
            </a:fld>
            <a:endParaRPr lang="en-US"/>
          </a:p>
        </p:txBody>
      </p:sp>
    </p:spTree>
    <p:extLst>
      <p:ext uri="{BB962C8B-B14F-4D97-AF65-F5344CB8AC3E}">
        <p14:creationId xmlns:p14="http://schemas.microsoft.com/office/powerpoint/2010/main" val="292720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53C35B-B722-264C-9B38-0C0BC5297327}" type="slidenum">
              <a:rPr lang="en-US"/>
              <a:pPr/>
              <a:t>‹#›</a:t>
            </a:fld>
            <a:endParaRPr lang="en-US"/>
          </a:p>
        </p:txBody>
      </p:sp>
    </p:spTree>
    <p:extLst>
      <p:ext uri="{BB962C8B-B14F-4D97-AF65-F5344CB8AC3E}">
        <p14:creationId xmlns:p14="http://schemas.microsoft.com/office/powerpoint/2010/main" val="94770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DF3421-6765-C745-A815-7B05FF6B7B78}" type="slidenum">
              <a:rPr lang="en-US"/>
              <a:pPr/>
              <a:t>‹#›</a:t>
            </a:fld>
            <a:endParaRPr lang="en-US"/>
          </a:p>
        </p:txBody>
      </p:sp>
    </p:spTree>
    <p:extLst>
      <p:ext uri="{BB962C8B-B14F-4D97-AF65-F5344CB8AC3E}">
        <p14:creationId xmlns:p14="http://schemas.microsoft.com/office/powerpoint/2010/main" val="238812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D6DE108-89D2-CF43-921B-9128013DB5BD}" type="slidenum">
              <a:rPr lang="en-US"/>
              <a:pPr/>
              <a:t>‹#›</a:t>
            </a:fld>
            <a:endParaRPr lang="en-US"/>
          </a:p>
        </p:txBody>
      </p:sp>
    </p:spTree>
    <p:extLst>
      <p:ext uri="{BB962C8B-B14F-4D97-AF65-F5344CB8AC3E}">
        <p14:creationId xmlns:p14="http://schemas.microsoft.com/office/powerpoint/2010/main" val="14139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95A243E-4675-3847-A1A5-F43383BBAE92}" type="slidenum">
              <a:rPr lang="en-US"/>
              <a:pPr/>
              <a:t>‹#›</a:t>
            </a:fld>
            <a:endParaRPr lang="en-US"/>
          </a:p>
        </p:txBody>
      </p:sp>
    </p:spTree>
    <p:extLst>
      <p:ext uri="{BB962C8B-B14F-4D97-AF65-F5344CB8AC3E}">
        <p14:creationId xmlns:p14="http://schemas.microsoft.com/office/powerpoint/2010/main" val="222935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F44DCB1-2969-9A4B-996E-0BEA0B7F6EBE}" type="slidenum">
              <a:rPr lang="en-US"/>
              <a:pPr/>
              <a:t>‹#›</a:t>
            </a:fld>
            <a:endParaRPr lang="en-US"/>
          </a:p>
        </p:txBody>
      </p:sp>
    </p:spTree>
    <p:extLst>
      <p:ext uri="{BB962C8B-B14F-4D97-AF65-F5344CB8AC3E}">
        <p14:creationId xmlns:p14="http://schemas.microsoft.com/office/powerpoint/2010/main" val="106857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36B5E71-D8AE-C748-84F5-B36A058799AC}" type="slidenum">
              <a:rPr lang="en-US"/>
              <a:pPr/>
              <a:t>‹#›</a:t>
            </a:fld>
            <a:endParaRPr lang="en-US"/>
          </a:p>
        </p:txBody>
      </p:sp>
    </p:spTree>
    <p:extLst>
      <p:ext uri="{BB962C8B-B14F-4D97-AF65-F5344CB8AC3E}">
        <p14:creationId xmlns:p14="http://schemas.microsoft.com/office/powerpoint/2010/main" val="336535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17C2A5A-B195-7043-B3BF-52FE9888D88A}" type="slidenum">
              <a:rPr lang="en-US"/>
              <a:pPr/>
              <a:t>‹#›</a:t>
            </a:fld>
            <a:endParaRPr lang="en-US"/>
          </a:p>
        </p:txBody>
      </p:sp>
    </p:spTree>
    <p:extLst>
      <p:ext uri="{BB962C8B-B14F-4D97-AF65-F5344CB8AC3E}">
        <p14:creationId xmlns:p14="http://schemas.microsoft.com/office/powerpoint/2010/main" val="90842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40AA94F-5423-DC40-A910-81B1F42AB2F8}" type="slidenum">
              <a:rPr lang="en-US"/>
              <a:pPr/>
              <a:t>‹#›</a:t>
            </a:fld>
            <a:endParaRPr lang="en-US"/>
          </a:p>
        </p:txBody>
      </p:sp>
    </p:spTree>
    <p:extLst>
      <p:ext uri="{BB962C8B-B14F-4D97-AF65-F5344CB8AC3E}">
        <p14:creationId xmlns:p14="http://schemas.microsoft.com/office/powerpoint/2010/main" val="14031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ea typeface="MS PGothic" pitchFamily="34" charset="-128"/>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ea typeface="MS PGothic" pitchFamily="34" charset="-128"/>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678AC90-DE7F-2E44-9109-CF20A638C6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choolnutrition.info/" TargetMode="External"/><Relationship Id="rId1" Type="http://schemas.openxmlformats.org/officeDocument/2006/relationships/slideLayout" Target="../slideLayouts/slideLayout7.xml"/><Relationship Id="rId5" Type="http://schemas.openxmlformats.org/officeDocument/2006/relationships/hyperlink" Target="http://www.kpbs.org/news/2014/mar/27/americas-test-kitchen-cooks-illustrated-classic-it/"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choolnutrition.org/sns/" TargetMode="External"/><Relationship Id="rId2" Type="http://schemas.openxmlformats.org/officeDocument/2006/relationships/hyperlink" Target="https://www.framingham.edu/academics/graduate-studies/graduate-certificate-programs/grad-certificate-school-nutrition-specialist/graduate-certificate-in-school-nutrition-specialis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mcgrail@framingham.ed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ajohnson3@framingham.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linkedin.com/groups?gid=4313855" TargetMode="External"/><Relationship Id="rId4" Type="http://schemas.openxmlformats.org/officeDocument/2006/relationships/hyperlink" Target="http://www.facebook.com/pages/John-C-Stalker-Institute-of-Food-and-Nutrition/465796553436578"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usajobs.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servsafe.com/ss/sra/m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bls.gov/oes/current/oes399031.htm" TargetMode="External"/><Relationship Id="rId2" Type="http://schemas.openxmlformats.org/officeDocument/2006/relationships/hyperlink" Target="http://www.bls.gov/oes/current/oes291031.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oe.mass.edu/cnp/edtrain.html" TargetMode="External"/><Relationship Id="rId2" Type="http://schemas.openxmlformats.org/officeDocument/2006/relationships/hyperlink" Target="http://www.schoolnutrition.info/"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images.google.com/imgres?imgurl=http://www.lindleyfoodservice.com/images/school_lunch.jpg&amp;imgrefurl=http://www.lindleyfoodservice.com/schoolbreakfastlunch.htm&amp;usg=__2ZzIaS9VqdSiAc1ps1CN-3yrmzY=&amp;h=260&amp;w=350&amp;sz=14&amp;hl=en&amp;start=3&amp;sig2=zacztQifuVz7tgK7majuIw&amp;um=1&amp;tbnid=HEq0kZzcxKzxqM:&amp;tbnh=89&amp;tbnw=120&amp;ei=TS-wSfnzF9bJmQf0lvjYBQ&amp;prev=/images?q=school+food+service&amp;hl=en&amp;rls=SUNA,SUNA:2005-46,SUNA:en&amp;sa=N&amp;um=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rs.usda.gov/is/graphics/photos/apr05/D047-8i.jpg" TargetMode="External"/><Relationship Id="rId2" Type="http://schemas.openxmlformats.org/officeDocument/2006/relationships/hyperlink" Target="http://dot-job-descriptions.careerplanner.com/DIETITIAN-CLINICAL.cfm"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www.ncbde.org/" TargetMode="External"/><Relationship Id="rId2" Type="http://schemas.openxmlformats.org/officeDocument/2006/relationships/hyperlink" Target="http://www.eatright.org/students/education/becomeregistered.aspx"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mass.gov/eohhs/consumer/basic-needs/food/wic/"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foodbank.org/" TargetMode="External"/><Relationship Id="rId7" Type="http://schemas.openxmlformats.org/officeDocument/2006/relationships/image" Target="../media/image26.png"/><Relationship Id="rId2" Type="http://schemas.openxmlformats.org/officeDocument/2006/relationships/hyperlink" Target="http://www.mass.gov/elders/meals-nutrition/mass-elderly-nutrition-program-sites.html"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gbfb.org/" TargetMode="External"/><Relationship Id="rId4" Type="http://schemas.openxmlformats.org/officeDocument/2006/relationships/hyperlink" Target="http://www.foodbankwma.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lung.org/about-us/local-associations/massachusetts.html" TargetMode="External"/><Relationship Id="rId2" Type="http://schemas.openxmlformats.org/officeDocument/2006/relationships/hyperlink" Target="http://www.lung.org/stop-smoking/join-freedom-from-smoking/become-a-facilitator.html" TargetMode="Externa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www.stateoftheair.org/" TargetMode="External"/><Relationship Id="rId4" Type="http://schemas.openxmlformats.org/officeDocument/2006/relationships/hyperlink" Target="http://www.lung.org/local-content/_content-items/our-initiatives/education-and-training/MA-ffs-springfield.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xtension.umass.edu/nutri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extension.umass.edu/nutrition/supplemental-nutrition-assistance-program-education-snap-ed" TargetMode="External"/><Relationship Id="rId4" Type="http://schemas.openxmlformats.org/officeDocument/2006/relationships/hyperlink" Target="http://extension.umass.edu/nutrition/expanded-food-and-nutrition-education-program-efne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google.com/imgres?imgurl=http://saw.spscc.ctc.edu/images/Misc/newspaper.gif&amp;imgrefurl=http://saw.spscc.ctc.edu/sounds/index.htm&amp;usg=__29Z4xtAJn7iGiye-FJSpdxKtnUM=&amp;h=1877&amp;w=1623&amp;sz=71&amp;hl=en&amp;start=3&amp;sig2=_xjuIsNUKCwJje6KanpmYg&amp;um=1&amp;tbnid=sAOsOI1yQl3SFM:&amp;tbnh=150&amp;tbnw=130&amp;ei=uDawSf-oB8rBmQfbs9DlBQ&amp;prev=/images?q=newspaper&amp;hl=en&amp;rls=SUNA,SUNA:2005-46,SUNA:en&amp;um=1"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www.google.com/imgres?imgurl=http://www.chrisvanstone.com/wp/wp-content/uploads/2009/07/journalist.jpg&amp;imgrefurl=http://www.chrisvanstone.com/wp/?tag=journalism&amp;usg=__h-zheSQr2ZYCr-YmbAuLyD0LRgg=&amp;h=259&amp;w=300&amp;sz=23&amp;hl=en&amp;start=22&amp;zoom=1&amp;um=1&amp;itbs=1&amp;tbnid=ovtxq7q1ykSioM:&amp;tbnh=100&amp;tbnw=116&amp;prev=/images?q=journalist&amp;start=20&amp;um=1&amp;hl=en&amp;sa=N&amp;ndsp=20&amp;tbm=isch&amp;ei=ah-bTZO8GYO-tgeYgpHIB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oceanspray.coop/Careers.aspx"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usariem.army.mil/" TargetMode="External"/><Relationship Id="rId2" Type="http://schemas.openxmlformats.org/officeDocument/2006/relationships/hyperlink" Target="http://www.army.mil/info/organization/natic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healthecareers.com/eatright?type=url&amp;source=eatright-lndgpg-jbsrch-js" TargetMode="External"/><Relationship Id="rId7" Type="http://schemas.openxmlformats.org/officeDocument/2006/relationships/hyperlink" Target="http://www.google.com/url?sa=i&amp;source=images&amp;cd=&amp;cad=rja&amp;uact=8&amp;ved=0CAgQjRw&amp;url=http://www.bls.gov/ooh/healthcare/dietitians-and-nutritionists.htm&amp;ei=6qtPVKXmKY7fsASJ7YLIDQ&amp;psig=AFQjCNHp2IULJKSf9fQauktHp9fcUxfCZw&amp;ust=1414593898737468" TargetMode="External"/><Relationship Id="rId2" Type="http://schemas.openxmlformats.org/officeDocument/2006/relationships/hyperlink" Target="http://www.eatrightpro.org/resources/career/career-development/eatright-careers"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pdresources.org/blog_data/wp-content/uploads/2013/10/washington-dc-dietitians-license-renewals.jp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centerwatch.com/clinical-trials/listings/condition/242/diet-and-nutrition" TargetMode="External"/><Relationship Id="rId2" Type="http://schemas.openxmlformats.org/officeDocument/2006/relationships/hyperlink" Target="http://www.parexel.com/" TargetMode="External"/><Relationship Id="rId1" Type="http://schemas.openxmlformats.org/officeDocument/2006/relationships/slideLayout" Target="../slideLayouts/slideLayout2.xml"/><Relationship Id="rId5" Type="http://schemas.openxmlformats.org/officeDocument/2006/relationships/hyperlink" Target="http://hnrca.tufts.edu/" TargetMode="External"/><Relationship Id="rId4" Type="http://schemas.openxmlformats.org/officeDocument/2006/relationships/hyperlink" Target="http://www.channing.harvard.edu/nh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ymca.net/career-opportunities/open-positions.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acsm.org/" TargetMode="External"/><Relationship Id="rId2" Type="http://schemas.openxmlformats.org/officeDocument/2006/relationships/hyperlink" Target="http://www.acefitness.org/" TargetMode="Externa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wmf"/></Relationships>
</file>

<file path=ppt/slides/_rels/slide36.xml.rels><?xml version="1.0" encoding="UTF-8" standalone="yes"?>
<Relationships xmlns="http://schemas.openxmlformats.org/package/2006/relationships"><Relationship Id="rId3" Type="http://schemas.openxmlformats.org/officeDocument/2006/relationships/hyperlink" Target="http://www.americankinesiology.org/careers-in-kinesiology/careers-in-kinesiology/careers-in-kinesiology" TargetMode="Externa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americankinesiology.org/featured-careers/featured-careers/exercise-physiology"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nchec.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nutritionjobs.com/" TargetMode="External"/><Relationship Id="rId2" Type="http://schemas.openxmlformats.org/officeDocument/2006/relationships/hyperlink" Target="http://us.jobrapido.com/?w=nutrition&amp;l=usa&amp;r=auto" TargetMode="External"/><Relationship Id="rId1" Type="http://schemas.openxmlformats.org/officeDocument/2006/relationships/slideLayout" Target="../slideLayouts/slideLayout2.xml"/><Relationship Id="rId6" Type="http://schemas.openxmlformats.org/officeDocument/2006/relationships/hyperlink" Target="http://www.monster.com/" TargetMode="External"/><Relationship Id="rId5" Type="http://schemas.openxmlformats.org/officeDocument/2006/relationships/hyperlink" Target="http://www.careerbuilder.com/?sc_cmp2=js_home_cblogo" TargetMode="External"/><Relationship Id="rId4" Type="http://schemas.openxmlformats.org/officeDocument/2006/relationships/hyperlink" Target="http://www.indeed.com/jobs?q=Nutrition&amp;l=USA"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mayo.edu/research/centers-programs/nicotine-dependence-center/education-program/wellness-coaching-program/wellness-coaching-program" TargetMode="External"/><Relationship Id="rId2" Type="http://schemas.openxmlformats.org/officeDocument/2006/relationships/hyperlink" Target="http://ncchwc.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mages.google.com/imgres?imgurl=http://www.pueblounitedway.org/Who%20We%20Help/images/counseling.jpg&amp;imgrefurl=http://www.pueblounitedway.org/Who%20We%20Help/initiativesandprograms.htm&amp;usg=__efCgdK91w_bw2rJyYTxDLJjS1V8=&amp;h=267&amp;w=457&amp;sz=47&amp;hl=en&amp;start=18&amp;um=1&amp;itbs=1&amp;tbnid=bVaI6jORU_2E0M:&amp;tbnh=75&amp;tbnw=128&amp;prev=/images?q=counseling&amp;um=1&amp;hl=en&amp;sa=N&amp;rls=SUNA,SUNA:2005-46,SUNA:en&amp;tbs=isch:1" TargetMode="Externa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www.nutritionco.com/" TargetMode="External"/><Relationship Id="rId7" Type="http://schemas.openxmlformats.org/officeDocument/2006/relationships/hyperlink" Target="http://www.dinesystems.com/images/flat-panel2.jpg" TargetMode="External"/><Relationship Id="rId2" Type="http://schemas.openxmlformats.org/officeDocument/2006/relationships/hyperlink" Target="http://www.computrition.com/career-opportunities/" TargetMode="External"/><Relationship Id="rId1" Type="http://schemas.openxmlformats.org/officeDocument/2006/relationships/slideLayout" Target="../slideLayouts/slideLayout7.xml"/><Relationship Id="rId6" Type="http://schemas.openxmlformats.org/officeDocument/2006/relationships/hyperlink" Target="https://www.cbord.com/jobs/" TargetMode="External"/><Relationship Id="rId5" Type="http://schemas.openxmlformats.org/officeDocument/2006/relationships/hyperlink" Target="http://www.dinehealthy.com/" TargetMode="External"/><Relationship Id="rId4" Type="http://schemas.openxmlformats.org/officeDocument/2006/relationships/hyperlink" Target="http://axxya.com/diet_analysis_program.php"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images.google.com/imgres?imgurl=http://www.pharm.monash.edu.au/assets/images/courses/pharmsales.jpg&amp;imgrefurl=http://www.pharm.monash.edu.au/courses/pharm-sales/index.html&amp;usg=__aljP6zNfFpLnxP_OuQf9YoskDZ4=&amp;h=264&amp;w=330&amp;sz=20&amp;hl=en&amp;start=3&amp;sig2=rGAo13PPDLWf8o7d8FgAiw&amp;um=1&amp;tbnid=z_4u81hg0nZqGM:&amp;tbnh=95&amp;tbnw=119&amp;ei=vjewSZ7FHZ6MmQf-uJTpBQ&amp;prev=/images?q=pharmaceutical+sales&amp;hl=en&amp;rls=SUNA,SUNA:2005-46,SUNA:en&amp;um=1" TargetMode="External"/><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hyperlink" Target="http://www.dsosi.com/" TargetMode="External"/><Relationship Id="rId2" Type="http://schemas.openxmlformats.org/officeDocument/2006/relationships/hyperlink" Target="http://www.abbottdiabetescare.com/" TargetMode="External"/><Relationship Id="rId1" Type="http://schemas.openxmlformats.org/officeDocument/2006/relationships/slideLayout" Target="../slideLayouts/slideLayout2.xml"/><Relationship Id="rId6" Type="http://schemas.openxmlformats.org/officeDocument/2006/relationships/hyperlink" Target="http://healthpia.us/" TargetMode="External"/><Relationship Id="rId5" Type="http://schemas.openxmlformats.org/officeDocument/2006/relationships/hyperlink" Target="http://www.arkrayusa.com/" TargetMode="External"/><Relationship Id="rId4" Type="http://schemas.openxmlformats.org/officeDocument/2006/relationships/hyperlink" Target="http://www.diagnostic-devices.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usdiagnostics.net/" TargetMode="External"/><Relationship Id="rId2" Type="http://schemas.openxmlformats.org/officeDocument/2006/relationships/hyperlink" Target="http://www.lifescan.com/" TargetMode="External"/><Relationship Id="rId1" Type="http://schemas.openxmlformats.org/officeDocument/2006/relationships/slideLayout" Target="../slideLayouts/slideLayout2.xml"/><Relationship Id="rId4" Type="http://schemas.openxmlformats.org/officeDocument/2006/relationships/hyperlink" Target="http://www.diabetesmonitor.com/glucose-meters/brands"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www.novabiomedical.com/career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traderjoes.com/job_descriptions.html" TargetMode="External"/><Relationship Id="rId2" Type="http://schemas.openxmlformats.org/officeDocument/2006/relationships/hyperlink" Target="http://www.wholefoodsmarket.com/careers" TargetMode="Externa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hyperlink" Target="http://www.traderjoes.com/career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www.cedriccentre.com/blog/wp-content/uploads/2009/03/opportunityknocks.jpg&amp;imgrefurl=http://www.cedriccentre.com/blog/2009/03/&amp;usg=__VyO_RSRgtobrz6jfx-XLWCid1Gs=&amp;h=800&amp;w=533&amp;sz=307&amp;hl=en&amp;start=6&amp;um=1&amp;itbs=1&amp;tbnid=oEJBXaPt_dO-IM:&amp;tbnh=143&amp;tbnw=95&amp;prev=/images?q=opportunity+knocks&amp;um=1&amp;hl=en&amp;sa=N&amp;rls=SUNA,SUNA:2005-46,SUNA:en&amp;tbs=isch:1" TargetMode="External"/><Relationship Id="rId2" Type="http://schemas.openxmlformats.org/officeDocument/2006/relationships/hyperlink" Target="https://www.acsm.org/about-acsm/media-room/news-releases/2014/10/24/survey-predicts-top-20-fitness-trends-for-2015"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www.mass.gov/ocabr/licensee/dpl-boards/nu/form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53.xml.rels><?xml version="1.0" encoding="UTF-8" standalone="yes"?>
<Relationships xmlns="http://schemas.openxmlformats.org/package/2006/relationships"><Relationship Id="rId2" Type="http://schemas.openxmlformats.org/officeDocument/2006/relationships/hyperlink" Target="http://westatcareers.job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dietitiancentral.com/index.cfm" TargetMode="External"/><Relationship Id="rId2" Type="http://schemas.openxmlformats.org/officeDocument/2006/relationships/hyperlink" Target="http://www.bls.gov/ooh/Healthcare/Dietitians-and-nutritionists.htm" TargetMode="External"/><Relationship Id="rId1" Type="http://schemas.openxmlformats.org/officeDocument/2006/relationships/slideLayout" Target="../slideLayouts/slideLayout2.xml"/><Relationship Id="rId4" Type="http://schemas.openxmlformats.org/officeDocument/2006/relationships/hyperlink" Target="http://www.collegegrad.com/careers/proft76.shtml"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fns.usda.gov/wic/jobs.htm" TargetMode="External"/><Relationship Id="rId2" Type="http://schemas.openxmlformats.org/officeDocument/2006/relationships/hyperlink" Target="http://www.indeed.com/q-Nutritionist-l-Massachusetts-jobs.html" TargetMode="External"/><Relationship Id="rId1" Type="http://schemas.openxmlformats.org/officeDocument/2006/relationships/slideLayout" Target="../slideLayouts/slideLayout2.xml"/><Relationship Id="rId5" Type="http://schemas.openxmlformats.org/officeDocument/2006/relationships/hyperlink" Target="https://www.linkedin.com/" TargetMode="External"/><Relationship Id="rId4" Type="http://schemas.openxmlformats.org/officeDocument/2006/relationships/hyperlink" Target="http://www.sodexousa.com/usen/careers/students/opportunities.asp"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6.wmf"/><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3" Type="http://schemas.openxmlformats.org/officeDocument/2006/relationships/hyperlink" Target="http://www.sju.edu/execfood" TargetMode="External"/><Relationship Id="rId2" Type="http://schemas.openxmlformats.org/officeDocument/2006/relationships/hyperlink" Target="https://www.framingham.edu/academics/graduate-studies/graduate-certificate-programs/grad-certificate-school-nutrition-specialist/graduate-certificate-in-school-nutrition-speciali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americankinesiology.org/aka-member-departments/aka-member-departments/member-department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ondemanddietitian.com/opportunities/" TargetMode="External"/><Relationship Id="rId2" Type="http://schemas.openxmlformats.org/officeDocument/2006/relationships/hyperlink" Target="https://ews.framingham.edu/owa/redir.aspx?C=D1OmpKZk30m3ff7EIzs5Gp-MfVDMvdEI-fF7y7VK3gmHm76EVZrW3KC78nt2q-UR9A-Xeg4EPD8.&amp;URL=http://ondemanddietitian.com/opportuniti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utritionjobs.com/job/product-trainer-non-rd-rdn-massachusetts-framingham-ma-rewco-inc-_12198" TargetMode="External"/><Relationship Id="rId2" Type="http://schemas.openxmlformats.org/officeDocument/2006/relationships/hyperlink" Target="https://www.cbord.com/news/pressrel.asp?id=30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3999" cy="3328988"/>
          </a:xfrm>
          <a:solidFill>
            <a:schemeClr val="accent1">
              <a:lumMod val="20000"/>
              <a:lumOff val="80000"/>
            </a:schemeClr>
          </a:solidFill>
          <a:ln>
            <a:solidFill>
              <a:srgbClr val="006600"/>
            </a:solidFill>
          </a:ln>
        </p:spPr>
        <p:txBody>
          <a:bodyPr rtlCol="0">
            <a:noAutofit/>
          </a:bodyPr>
          <a:lstStyle/>
          <a:p>
            <a:pPr eaLnBrk="1" fontAlgn="auto" hangingPunct="1">
              <a:spcAft>
                <a:spcPts val="0"/>
              </a:spcAft>
              <a:defRPr/>
            </a:pPr>
            <a:r>
              <a:rPr lang="en-US" sz="5400" b="1" dirty="0" smtClean="0">
                <a:ln>
                  <a:solidFill>
                    <a:schemeClr val="tx2">
                      <a:lumMod val="50000"/>
                    </a:schemeClr>
                  </a:solidFill>
                </a:ln>
                <a:solidFill>
                  <a:srgbClr val="006600"/>
                </a:solidFill>
                <a:latin typeface="Lucida Calligraphy" pitchFamily="66" charset="0"/>
                <a:ea typeface="+mj-ea"/>
              </a:rPr>
              <a:t>Career Paths for Students with a Degree in Nutrition</a:t>
            </a:r>
            <a:r>
              <a:rPr lang="en-US" sz="3600" b="1" dirty="0" smtClean="0">
                <a:solidFill>
                  <a:srgbClr val="9900CC"/>
                </a:solidFill>
                <a:effectLst>
                  <a:outerShdw blurRad="38100" dist="38100" dir="2700000" algn="tl">
                    <a:srgbClr val="000000">
                      <a:alpha val="43137"/>
                    </a:srgbClr>
                  </a:outerShdw>
                </a:effectLst>
                <a:latin typeface="Lucida Calligraphy" pitchFamily="66" charset="0"/>
                <a:ea typeface="+mj-ea"/>
              </a:rPr>
              <a:t/>
            </a:r>
            <a:br>
              <a:rPr lang="en-US" sz="3600" b="1" dirty="0" smtClean="0">
                <a:solidFill>
                  <a:srgbClr val="9900CC"/>
                </a:solidFill>
                <a:effectLst>
                  <a:outerShdw blurRad="38100" dist="38100" dir="2700000" algn="tl">
                    <a:srgbClr val="000000">
                      <a:alpha val="43137"/>
                    </a:srgbClr>
                  </a:outerShdw>
                </a:effectLst>
                <a:latin typeface="Lucida Calligraphy" pitchFamily="66" charset="0"/>
                <a:ea typeface="+mj-ea"/>
              </a:rPr>
            </a:br>
            <a:r>
              <a:rPr lang="en-US" sz="3600" dirty="0" smtClean="0">
                <a:latin typeface="Lucida Calligraphy" pitchFamily="66" charset="0"/>
                <a:ea typeface="+mj-ea"/>
              </a:rPr>
              <a:t>Presented by Dr. Susan </a:t>
            </a:r>
            <a:r>
              <a:rPr lang="en-US" sz="3600" dirty="0" err="1" smtClean="0">
                <a:latin typeface="Lucida Calligraphy" pitchFamily="66" charset="0"/>
                <a:ea typeface="+mj-ea"/>
              </a:rPr>
              <a:t>Massad</a:t>
            </a:r>
            <a:endParaRPr lang="en-US" sz="3600" dirty="0" smtClean="0">
              <a:latin typeface="Lucida Calligraphy" pitchFamily="66" charset="0"/>
              <a:ea typeface="+mj-ea"/>
            </a:endParaRPr>
          </a:p>
        </p:txBody>
      </p:sp>
      <p:sp>
        <p:nvSpPr>
          <p:cNvPr id="2051" name="Rectangle 3"/>
          <p:cNvSpPr>
            <a:spLocks noGrp="1" noChangeArrowheads="1"/>
          </p:cNvSpPr>
          <p:nvPr>
            <p:ph type="subTitle" idx="1"/>
          </p:nvPr>
        </p:nvSpPr>
        <p:spPr>
          <a:xfrm>
            <a:off x="0" y="5765483"/>
            <a:ext cx="9144000" cy="1092517"/>
          </a:xfrm>
          <a:solidFill>
            <a:schemeClr val="accent1">
              <a:lumMod val="20000"/>
              <a:lumOff val="80000"/>
            </a:schemeClr>
          </a:solidFill>
          <a:ln>
            <a:solidFill>
              <a:schemeClr val="tx1"/>
            </a:solidFill>
            <a:miter lim="800000"/>
            <a:headEnd/>
            <a:tailEnd/>
          </a:ln>
        </p:spPr>
        <p:txBody>
          <a:bodyPr/>
          <a:lstStyle/>
          <a:p>
            <a:pPr eaLnBrk="1" hangingPunct="1"/>
            <a:r>
              <a:rPr lang="en-US" b="1" dirty="0">
                <a:solidFill>
                  <a:srgbClr val="006600"/>
                </a:solidFill>
                <a:latin typeface="Lucida Calligraphy" charset="0"/>
                <a:cs typeface="Arial" charset="0"/>
              </a:rPr>
              <a:t>Monday, </a:t>
            </a:r>
            <a:r>
              <a:rPr lang="en-US" b="1" dirty="0" smtClean="0">
                <a:solidFill>
                  <a:srgbClr val="006600"/>
                </a:solidFill>
                <a:latin typeface="Lucida Calligraphy" charset="0"/>
                <a:cs typeface="Arial" charset="0"/>
              </a:rPr>
              <a:t>March 28 1:30-2:20 </a:t>
            </a:r>
            <a:br>
              <a:rPr lang="en-US" b="1" dirty="0" smtClean="0">
                <a:solidFill>
                  <a:srgbClr val="006600"/>
                </a:solidFill>
                <a:latin typeface="Lucida Calligraphy" charset="0"/>
                <a:cs typeface="Arial" charset="0"/>
              </a:rPr>
            </a:br>
            <a:r>
              <a:rPr lang="en-US" b="1" dirty="0" err="1" smtClean="0">
                <a:solidFill>
                  <a:srgbClr val="006600"/>
                </a:solidFill>
                <a:latin typeface="Lucida Calligraphy" charset="0"/>
                <a:cs typeface="Arial" charset="0"/>
              </a:rPr>
              <a:t>Hemenway</a:t>
            </a:r>
            <a:r>
              <a:rPr lang="en-US" b="1" dirty="0" smtClean="0">
                <a:solidFill>
                  <a:srgbClr val="006600"/>
                </a:solidFill>
                <a:latin typeface="Lucida Calligraphy" charset="0"/>
                <a:cs typeface="Arial" charset="0"/>
              </a:rPr>
              <a:t> Hall 312</a:t>
            </a:r>
            <a:endParaRPr lang="en-US" b="1" dirty="0">
              <a:solidFill>
                <a:srgbClr val="006600"/>
              </a:solidFill>
              <a:latin typeface="Lucida Calligraphy" charset="0"/>
              <a:cs typeface="Arial" charset="0"/>
            </a:endParaRPr>
          </a:p>
        </p:txBody>
      </p:sp>
      <p:pic>
        <p:nvPicPr>
          <p:cNvPr id="2052" name="Picture 8" descr="http://www.sharpastoast.com/wp-content/uploads/2010/09/taken-the-opportunity.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09768"/>
            <a:ext cx="4594975" cy="24390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3" name="AutoShape 7" descr="data:image/jpeg;base64,/9j/4AAQSkZJRgABAQAAAQABAAD/2wCEAAkGBxQTEhIUExQWFBMWGBgaGRcYFxcXGBcZFBYZGBcWFhcYHCggGBolHRgVITIjJSkrLi4uFyAzODMsNygtLisBCgoKDg0OGxAQGywkICQuLCw0NCwsLCwsLDUsLCwsLy8vLywsLC8sLCwsLCwsLCwsLCwsLCwrLCwsLCwsLCwsLP/AABEIAKcBLQMBIgACEQEDEQH/xAAbAAEAAgMBAQAAAAAAAAAAAAAABQYDBAcCAf/EADwQAAEDAgQEBAMGBQMFAQAAAAEAAhEDIQQFEjEGIkFRE2FxkUKBoRQyUrHB8AcjYnLRFYLhU5KisvEk/8QAGgEBAAMBAQEAAAAAAAAAAAAAAAIDBAUBBv/EAC0RAAICAQQBAwMEAgMBAAAAAAABAgMRBBIhMUEFEyJRgfAyYXGhQvGRsdEG/9oADAMBAAIRAxEAPwDuKIiAIiIAiIgCLDiMUymJe5rR5kBY8NmVKoYZUY4xMBwmO8LzKzgG0iIvQEREAREQBERAEREAREQBERAEREAREQBERAEREAREQBERAEREAREQBERAEREBgxuLZSY59R2lrdyqJnnGb3Oii7SyYERqfsJv59AZ+i1f4kZu7xSwPinSA1CYBc6D1kECW3ixVQoEsadZDnXJIs0AiA0wZJiCQFkuua4RCUiXfiqz36nuJkdzI9STc7dDsfILYwVQky65EzNrAltu+xWhhKkvB62MyBYkESRb5+fqFu0qQe8G4Jtyzv2mYI3/AGSufbLJBF84Px5qMLS6Q2A0R0v13No9FO1sSxv3nAep/Rc1wnFLcO6rSosBfsSfhIJGr+r0/wCVo/6k93NUL5df5G8mfXpE2stlWpUYJPsm5YOlVs+oNMF/zAcR7gLew+Ia8amODh3BlcmqYwtZqJEbE7Ee1vL57lSHD+OeKlPQ4S4hvkZIF4A/cKMddmXXAUjpyIi6JMIiIAiIgCIiAIijM5zllACeZ52aPzJ6BeSkorLBJoub43i2vUcW09R8qYNvnuovEZvj2cx+0Nb/AFAx9Qsr1cEeqLfR1xFSOBeJK9eoaVUahoLw+ACNLmth0d9Rj+1XdaYTU1lBprsIiKR4EREAREQBERAEREAREQBERAEREBwHirENq161Qy4+KCWEEghxhrto0tAB9AvQAEvBaA3vYaQCbxNryD/UVNcV4fD08VUiYe8thokNAaC872BM7Qq9iKL6zKtKk5zXWlwDHCSRIJIjaBbaVy7c7tpUZ8pzalUe4MqAvEAggtkDq0GJEk7K2YPDEFrmOmfYf8QqHS4WdTbFV4fpMghsPEC/MNx6FWLBYsMaRqcLcom8dTzdJWS2uKeYsZSPXEVDw8Q8lvLVDSPMkw4W8yXH9zDsxUuEaiBJ5oduZ9Oh+VlZK9B9akBUMtmWGQCNWxDjMCJVUzF4w9QB7qgMH+W1rdP3jzS6PlpKReW8EktxZaeBNTwnkwx8tIAETJLSexNwf/i902llao9vIKRbzE9dLTPpBCxcMZo2oNIu0nY7gzPvKsdXBB9JzdIc6LC/MQOWYXmPBZx0T/BmbvxFN5eQ4tcACOoInorEqn/D/J6lCnUNQFheRDDuAOp9/orYu1p93trd2eBERXAL4SvFeqGNLjsFAV8wLz2Cwa71CrSJbuW/BdVTKzonMVimsbJuoepmrzcQAtfWe8/Vaz3SeWAOvl6d/RfNav1e6+SVcti+mcffP+jbVp4x75N3/VX/AIoHWw2G5VKx2MfWqFxN3mB+QCs/gtIIuQQQbxY2Oy1f9JpWIaQQZEOJvM9VCj1Bxg/cm5P7tfnZG7TuUltSSJnJH0cNSDGM0n4iIl7uriVKUs0pu6x6qrtoGSS6R9VnAAVkPXNRBJfF/n7EpaSD6La2NxC9KDyzGhpgnlPfoVOL6jR6uGpr3x+5gtrcHhhERaysIiIAiIgCIiAIiIAiIgCIiALBjsW2lTfUds0T5nsB5kwFnVJ/iNmFM0xR8VragOrSTEHoT0MXt/hRlLasnjeCrVHCvVq1C2QOa4LQC7ZoLhEi5PReqtmg2azcxvEC8iSCLkgmD26HRxL/AOSymADqYRqc4kElxuTO4EkR1PSVnw5a11w95tBkEtgAARMgT+ZnquXfLjJUzBmNF9cFlOQZa4vEARvyweu0Hp6rFgqGh5bUkub1iNQnuDBtHt7TGQ42noBb90THSI9fTqsGbveWa2Nm423Hc9+gXO9yTewko5PjC5puTod0k9Ji/wAI222WDj/hwYrDtqU7VKQkCSZZbUO5NpHp5rZaDUw7TTJNRoDtEXP4mx339lu5NmfiN9PcRuCtFXxe5FiSRV+C8C77L4jDrDKtzIkhzQCI3F2iCfMbrpOW1yNLvQ/5VIxgGXPe/SXYOu4atO9Jz3AGY+HqPSOysuWVYcQ1+qmbt6yD5/ubK18S3IIveDr626ukmFnVHxWfVMM5kDVTJgtjY9DO9/0VqyzM21qTajQQD0gmCDBG3ddKm+M/j5BvIvFOoHCQQRtbuNx6r2tAK7xLjOZtMdOY/oFGMeoXP+IWjHVKTmuHNAeY0kARI8ptKyNzWmPi+h/wvhvVar7NRKTTw+vPC66Ovp9irSTJapig0SdvQn8vkvDHrS+2tMQZBB/8SJ/9ggxC5cqnFJPs0xWeiRFRem1FpMrL22oqeUw0bcr1KxMessWV0Kt3RBvBieVZckr66QncSPbb6QqrWep/hd38t3936Bdn/wCfk46pxXTTM+sjmvJNIiL7Q5QRFjrVmtEuMIDIireZcVU2HSHtHn94/Q2Ki3cV6iAyte1i0D5CyplfBGqGjtks4LlisQGAWkucGtA3JP8AgAk+TSV7puJmRF7XmfPy6rn7+Ng2uDVAd4bDpAMSXHmdfqAAPLWe6lcvzgYoV6jagcxjmkUbajTaGuLwBzB0EEEH7zV7G6MumRt01tSzJFuRRbczbSLmV3taGtc9tVxAa+m2NTnHZrmyNXQghw3Ibky3MvtDddMOFOeV72lviAfExpg6T0cYncAggm0zkgiIgCIiAj8+zEUKD3kiYIaD1cRYea4xVqmoDcOfY3OmTO8kTE+Xa/VXf+KLyXYdoNtNQkTEzAGry+XRc3dULI1W0nyhsg3J9QB+ysGonmW0rkamGzF4xLmuY48rXDSDudTiG8u2ogeyl8RjzT59DtIA1Odyhov8Ru4/LtdYMsxmsmo4glx0gyIho2b5zrv/AItJktqB1JxBYRBmPqOu30WWx9Jo88kRl/FVAucHaiJvETzHcyNvdW7D15a11JxLLEd/TzUNlvDODoN1+DINi+o7VPkAbD5KUp5zQB0s0x5EfSFVNQz8Ey5cFhZTpu5tnHqLe6yjLqbiXiNZF3CxP9w6qHoYxp6rK3GAGzx7rxTx2h2btbB8rqdVoqU3CCCJBB7jooKgwUKop0yTTaAATeB+EnrAgfJT1DNB1MrbpUqT55W338/VWNb1hMNGJjBVbB8vPa4KteU0w2kxoMwLnzNyfclVr7Bp+5t2UdjuLPBOmmQXixPQH06rRTYqn8kW1Uzue2CLjmmEfBqUCG1m9D9yoB8FQfk4Xb5iQY+hxNSLC3ENfRrAEPpmnUJMWLqYaCXsJmHBc7xnFWKqkk1XNpi0A6SfN2kjfstDFOFYc9SoHdHarNnfl236RBgW6q6Wsjng6C9Iu25yjWzbEse4Fgc0NDgHPIlxJBHKNhYbmfILcrZw1lKo/QAY5Ytd0QJg/F1PRROKoudA1t3ILg14EXnlLtWowPiXqnQk/wAx06TLRENcbjURJII7Sd/K+C2mDST8FlGmk3J7XjpZx308ktw9/PrhjiXDw3G4c1xcCw697TzQBsIt2m8RS8J2noLCPSQD2MFaHB2H/nVKn4Whk9y90/kz/wAlbsxwReHEQ4FoBEcwImSO/S2/UXgLn6qn3V30e2SjprnBdcZIGnXWyyqoZ7tNR7Juxxb7bH5iCtylVXFsqwbJR8kxSqLM+uo2jVWR9VZ+Vwilrk+1Kqisdig1zSXljoOkiR925uNt+62qtRYM34exVSkxzKeumQXWI1XHJywSRva3TstujonOXxT4+ngjZJRXJM5NxPWpwKh8an3+IDoQ7r8/dWnCcRUH/HpPZ1vrt9VR6GB0tpm7XaeZh6cvUdwY9lrHFjxfDdTcJcAHNIIh33XP20y6wAk3B7x3KtZqdP8ACXKxnkwWV1z5XB0nMs0p0aLqpILQLQQZPQBcrzri6pWdvpHYdFJ1tLNM1Gs1u0NDnAanSYaATcmNlgflDHQTSaZvyjSdpnlhaZeoO1fQv0cqKHmyOX+eCu0Tq9V4xNJTxyNoMAvaZjo4TEjz+qxuywmNLmmdO8tPNYd+oI33VakuzsLX6efDf2a/EVbEuc65OrSZjdwsZIPxW3C1KWcNoaajKhBEaS370iPbYWKnsXklQidGqfww6ZmLC/Q+yrmP4eglxa5hMGHBwE94KvhbHqRVdp92J6WSeM8ZTXKx+LoteRVcXnBpUqlZtDD0mgCWhz3kdQDu4jqY22PXqHDeSU8EDTGIqVXO6VXtLt3OsAB39mhcn4fw1NrSXVD4kRHwn2j81euC+I2Nf9mdpAcT4bhAkn4TG/kVurui2snHv9PsjFyXjtY/5wX1ERazmhERAc7/AItYM/8A56zdPLqYQTBMwWx1MQ/v+a5ZicbLbh0b2Ebx3/Jdn/ihlr6uEDqYl1J4eY30wQ6PofkuI47UATB7/MARMi/udlgvh88kWuRw9jdVPw6hbrY60ECQSXD1g29upUrh3Q4ObIAtMi9x9bew+ar2TZX96o+zy7liZgTLwZv5eikPAfDhqJB2iA7bpbf1VVqTfB5g28+zPxC3XUmBZpgAdJt1MHdaNDE0viJB/E2D7g/5VLx+ttR2tjtQO75nykG4Vm4DyT7dW0vY002DVUcNTSBs1oIcBLunaCeis9hRjnJNJvgseBoPxGltFlR7Abm8T5xYehK6VkXDFGm0GowPqEX1HUB5AGy3cgwjWUwxjBTpM5WsAiYtPn+qkpk9lGFcf1Mv2JcHgZfSNvCpgf2t/S4UbiMlDCTSqFp/Cbt9AfvD6qWrVdIVfzPNQAYPdTs2JcolCtyfBH5vnz6THsIipEA+vxNPX/Ko9SoTe36KSzvMTVLQTIbP7+gUXKwzl8sn0/pumjXTh9vs90B3/futloC0g5evGUcnS2eEbWkBwkxP5pVqNn0/xt57rQxFaVNcIYDW4VXAljDyg31vH5htv90C5sW5Y5MV+KIucuu/uW7h3AeFTa0jmu9wESXETpHQkANH+3yvJ5RmlLE0xVpGQYkEQ5pIBDXtNwYIPoQRIIK18w8ZrWeCxtTmJqNJ0lzQ1xGlxPK/VpAPeNhtBZ1mdNlE4hgIrVGmi0wWOsYc2qzYupw6CRYm0arxlBNZPl1vvt/eTK1isyD8TWeNnVHfNuohp9gCpajWVL1QrDhsRYegXP1VXk+m1EFFJL+CdZXXp+IWtluAq1rtEN/G6zfl3+Sn8PlVOnc87u52+TVmho5S56RyrtRXXx5IaXm4aY79P+VaKnGGgNZTpWaAAXG9hH3Rt7rQxJlauGwIc65gLp6JOmTjB9nNvv8Ad7RJVswdXPOInaBf9+q16fDJ8YVPGlk6y0s5tWgMFw4CwB3nfpAiXwuHaByjfr18yt+iwQul7EbJZnyVRbiiCzbhcVmtHihsESfD1HSHBxa06hpktbJg2B2NxoZfw27D1q9QaSx4bGnVqJlxc6pqJ1OkwCDAbAgQroRZa76wjYqx6SpR2rg93NsrtQubTfpAe+HloJ0hxMkNLrwNhKg8qzk1KlWnV8FwpaC+tSkUxyve6mS4mCwsZJB+ISAtzjuowYaoXNc5jtLXhj/Ddpc4CWug9YBHUEqpYDNME+kKFd1fwh90Oaxum7CADhg2QCybt6rA6dmU+f4/P6NEaLZx3QjlFwyPHUcUapoh4bTdp1ObpDi7TWa9gJnSNUiQJDuyl6GEnUGuIAMDr2f84JI9FWuEcTh6QrTjGVHVqrn87g0gGGsHOGuJ0NYDM7WVtdWAY54BcACYYNRMCYaG7kqlrE8IrlCUf1LBGuyylUnkovIcARDSWl27XEXBC1MRwrRJkMcwjq17gQekSSJkjooalTYaNapAwbTTFHQadUeC17nNFSu54aXumoCXCzRq5jcq1cMuDsO0jTGt8OZq0PDKha2ozW5xDXBoIEkXsSFpnDbyIai2P6ZNfdltyrEF9Ns3cLEnqQN/nutxVzhvFnxa1Mu1CSWmIAgiWA9YDgPVp7Kxrs1S3QTMj7CLRzjHmjT1BheSYAkD5ny9FSs74jx0DwxpBn7jNR9DM/koT1EITUH2z1RbWToREri/FvBb8M9z/EccMdbgfw7kUyIgb2je/orJwJmWI+01DinVNBpmDUkNBD27TYbnZSH8R4xGF0UXh1Rrw7SHASAHNdNwLapv2Xlk63HLf9kWmcepPIA1SBMB0bDckzsJB9ljzCuzS4SYPUXEn08lN0OGMRAB0C4s587+bdSy1ODDp5qnXZrSbx0ki0eS5sr60+wq5PwVx+HY6kw1Zqlo+8Z1ERZpPW3fsupcC8O0cJhGkDS+p/MIJJjUOUkHs2LdL9SqoOGmSwO1uA7kNBAiRYeavWBoOPOZ1PAkfhm8BW6exWZxz/0XQg48skaeMGrTJk91vMA6qt1cK4EuYdRHnN/NfcJm5FnfeBiFYpbX8i/Zu/SbubvI+7t1n85VG4gxQphw+Ib/AJq84ioKjDFiR6e651xywuDXREiHeoH/AN9lVN/I00cIr9PGaiT5rMyqoPDvhxE7CR2N7/vzW9Tq7KqcOTu6G+M4Y8okDUXgvWMPUzlmRPeQaoLWnZuz3+RHwC3kbHaC4RaS7NN2qhVHMmaeV5c6u68tpA8zu/8AS3u7b0kdS0HomX4YNbEFgbAaACNMbFp2Nj9TtJaIbEYqjhzRY9zWOqSKTCDoOkAOa4lvIeeJPV219KrVZ9cVKhDa4xYql1OoC91KpTc6RRrCdFNrWmLwBAc0mb0OMp/svz+vr/s+X1utlfLnpdL88nTftWlpL3AQJc7YAAXPkFyribiA4msX7U28tMf0/iI7nf2HRbvEub1sUTRwrHvpA8zwOWoR0DjbQPW58onLwdw+6niGPxVOm6nBAa4h8OMQ4iC0xBG/VeVQ2rM2X6aVemTsn+rwvJEZJkWIxZ/k0yWzeo7lpj/d19BJXTMo4RpUA01T4zwBaIYI/p6/P2VppuBAiAOgFl8NJbfag1nsyan1G254XC/b/wBNGpJ8h2WE4clSJAHRYnjvYKEox8mIjamHHe3damCex9Ut+Fgk+cnln2d7LTz7ONwzYKG4ExpNTEF+7i0j+0SB+qz1uMp8dIKXPB0NjugsszbKMpYkTP7/AHZblGtJXVrkmWNGSqSbAwFhxTYA7e62WMC081xOmk47W/PZWOPGWexfOEUH+IGZAYfwxvUcB8mnUT7ho+a5/RcugcW8NVK1JlekfEexp1UREwTMsjd20jqAI7Gg02rLOLPpPTpQ9vC+5t0qcrdw50XaS09wYP0WrRKzh6oZ1OGsEjRzvEtNq9T5uLrHcQ6fJTuU8S4okAua4f1Mbt/thVZhXSeEuDSaYfXLmatmCA6P6p+7Pbf0VkKnPpHM1709UMyis/xyZ8gxYOIZopy5zi5xYXQC777i02j99VfFq4DL6dFummwNHXufUm5W0t+mqlXDEnlnytklJ5SI/O6YdTuJuFSqONYawpOpvYZeWl0AVG0zoe4AGRzFhEi4IIV8zCkXMIG6pdPIqza9SqXNfrI+A62gEaWB+uNAuYDRJJKx66qUp5Sb48ZPYPg2vsbPPYD2M/X9F5bhmwZafjHyc49/kt37K/t9QvJwTz291yXp73/iy1SRWMBm7nYjwatNlNwAfAJsXNe0sJIioQA2XMsJjtO8/MKThDHB0gu5ZIIA6EWNoXvA8JaHteatSq5o0sNQ6yxhMljTpBMwJLiXGBdTP+kSIJPysrZ+n2yfxj/YViRRc2xVRtJjqLHPdqZykNadIcC6Q8iLAjfqp7KK9Wo4PYW+E8BwBBDmgi5AnewBB2UrXyFgEkT6krQoY6lQeKMhpN+wHYfqtunolp4vfj7Ek9/ESVfQO4M+v7sofNMGXAuDZcPcdVYKNcEWMqAz/MqbXtpug6gQ4Ts0yL95PRbZbZRyRjuUiIweIe1zpJjoN+g37KE/iJXDcKXn8TQPMkjb5SpirpkaXHSBaTfyn/lR2a5L9rbTaXQxpLo6kxAPpBPus0YZlg1SlhZKVw3k5xLTUFWnTAsA/VLp3+6DAsNwp7B8NidL3EOEH+W5paZJu0kHt/wFL4fhdtMcoJXo4BzCC0EEfUdQrLa+OOyqF0ovMWbOW5JTpkFjRr6OcdTvl0b6gDfqphtDTBb852I/Qi23aO0VHOHhv8xrm0a0h0uLWai1sCXEXB5QRsQO4BXzMOP6FNsCar9uQEM9S+NvQFc2Vc5YxyeSc5vMuS41cuZWYRUaHNc0iCAeV0SPoPYLxTy6nTaGtbYN0iSXGB0LnEk/MrbyHECpRaQQZAIjY26LYrYclVuL28GRtsiKrlp1pU2MvJXmtQYwSVnlFrlkcHzJsxI5X/I91YqdYHzVOrVyRI5R9VjwudPD2saA6T1MR3JIHZWVajZx4Pc4Ls4hQ+bVSRAMBe24hx6AfVa9e0k7q+yz3ViK4JFRzzAOc0y7Sz8I6/3Hr6Kv8NVfCxRvyvGnfqDI/VSPGnETKYLdXN23K55TzGo90tlt9+vqFdp6Jbf2EcZO8YET5g/u/ZbxxeiBBM7kCwnuT6KocJ8RNqAB501IuNg4jq0fuFY8S+NTgfvAdokfkVqrW1GjsnW1JCh8fqqu0gAhlyDIDiIgHy/wsNHNXNZGkOdFg2wIFpgCwUa7MatwKL3E9Z0n6Gy0/qCW1k3W/miDyVO7DcEGxXPuM8H4jmPo0y6vJFUMaBMfG7oDNvOfJWrLcTjtcHDk0z1L2ah87AhW7JMvDS97mAPqETsYDRDR9XH1cU9pyfJbXqHS8o4KzAYj/oVP+1SmX5FiHkaqZaPlK76cCw/CPZfRgmdgprTwL36va1g5xkmRMpQ4McXj4nXj06BW/AGr1U2MM3ssgpgKyMEujnW3Ox5keaMxdZERTKT4QsfgBZUQGLwAnghZUQGMUQvQYF6RAYa9GRCr+Y5CXggWnrP5jqFZkUZRUuGexk4vKKLlvDuLpGBUp6J2h23kJsfSB5I/+HtJ9R1So55qOMlwc4enXp+ivSKMaox6ROVspPLKlh+BMO0ydbj/AFPcR7EwpWhkFJmzQphFJRS6RFzk+2aLcuZ2C8VMsZ2CkV8IXuCOSGr5PRdZzGkeYWhU4Ywn/Rp/9oVlNILG/Cgrzaj3cyjNpjD1XU2jS2ZZ20nePQyPZTtGq0i6kcVkzKgh1wtOnw6G7VHx2Mf4WCWmnGTcVlMI08di2tBJIACoed5+6oS2k0uHcC3uuju4apky6Xf3X/4C3KGR0m7Mb7Kh+nSnLdJo8fJyrCY5zabfFBB2vsb9O+4W/lWIYXcoEldJxWSUajdL2Nc3sQorD8DYRhlrHjy8WoR6XdsoT9Kl/i0RwyHqYwDlaC53YXWs/K8RXsT4bT0F3e+w+qvNHK6bRDWgDyWwzDgdFuq0UYLnkkUDCfw2w06ns1u7uJJ+ql2cC4YCPDaPkraAvq1e3H6AqB4Cw34Y9Fkp8FU27VKsdtUj6gwrWie3D6ElJrpkNhOH6dMQ0epNyfUraZljR0W+iklg8bbMLMMB0WQMC9IvTwIiIAiIgCIiAIiIAiIgCIiAIiIAiIgCIiAIiIAiIgCIiAIiIAiIgCIiAIiIAiIgCIiAIiIAiIgCIiAIiIAiIgCIiAIiIAiIgCIiAIiIAiIgCIiAIiIAiIgCIiAIiIAiIgCIiAIiIAiIgCIiAIiIAiIgP//Z"/>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4" name="AutoShape 9" descr="data:image/jpeg;base64,/9j/4AAQSkZJRgABAQAAAQABAAD/2wCEAAkGBxQTEhIUExQWFBMWGBgaGRcYFxcXGBcZFBYZGBcWFhcYHCggGBolHRgVITIjJSkrLi4uFyAzODMsNygtLisBCgoKDg0OGxAQGywkICQuLCw0NCwsLCwsLDUsLCwsLy8vLywsLC8sLCwsLCwsLCwsLCwsLCwrLCwsLCwsLCwsLP/AABEIAKcBLQMBIgACEQEDEQH/xAAbAAEAAgMBAQAAAAAAAAAAAAAABQYDBAcCAf/EADwQAAEDAgQEBAMGBQMFAQAAAAEAAhEDIQQFEjEGIkFRE2FxkUKBoRQyUrHB8AcjYnLRFYLhU5KisvEk/8QAGgEBAAMBAQEAAAAAAAAAAAAAAAIDBAUBBv/EAC0RAAICAQQBAwMEAgMBAAAAAAABAgMRBBIhMUEFEyJRgfAyYXGhQvGRsdEG/9oADAMBAAIRAxEAPwDuKIiAIiIAiIgCLDiMUymJe5rR5kBY8NmVKoYZUY4xMBwmO8LzKzgG0iIvQEREAREQBERAEREAREQBERAEREAREQBERAEREAREQBERAEREAREQBERAEREBgxuLZSY59R2lrdyqJnnGb3Oii7SyYERqfsJv59AZ+i1f4kZu7xSwPinSA1CYBc6D1kECW3ixVQoEsadZDnXJIs0AiA0wZJiCQFkuua4RCUiXfiqz36nuJkdzI9STc7dDsfILYwVQky65EzNrAltu+xWhhKkvB62MyBYkESRb5+fqFu0qQe8G4Jtyzv2mYI3/AGSufbLJBF84Px5qMLS6Q2A0R0v13No9FO1sSxv3nAep/Rc1wnFLcO6rSosBfsSfhIJGr+r0/wCVo/6k93NUL5df5G8mfXpE2stlWpUYJPsm5YOlVs+oNMF/zAcR7gLew+Ia8amODh3BlcmqYwtZqJEbE7Ee1vL57lSHD+OeKlPQ4S4hvkZIF4A/cKMddmXXAUjpyIi6JMIiIAiIgCIiAIijM5zllACeZ52aPzJ6BeSkorLBJoub43i2vUcW09R8qYNvnuovEZvj2cx+0Nb/AFAx9Qsr1cEeqLfR1xFSOBeJK9eoaVUahoLw+ACNLmth0d9Rj+1XdaYTU1lBprsIiKR4EREAREQBERAEREAREQBERAEREBwHirENq161Qy4+KCWEEghxhrto0tAB9AvQAEvBaA3vYaQCbxNryD/UVNcV4fD08VUiYe8thokNAaC872BM7Qq9iKL6zKtKk5zXWlwDHCSRIJIjaBbaVy7c7tpUZ8pzalUe4MqAvEAggtkDq0GJEk7K2YPDEFrmOmfYf8QqHS4WdTbFV4fpMghsPEC/MNx6FWLBYsMaRqcLcom8dTzdJWS2uKeYsZSPXEVDw8Q8lvLVDSPMkw4W8yXH9zDsxUuEaiBJ5oduZ9Oh+VlZK9B9akBUMtmWGQCNWxDjMCJVUzF4w9QB7qgMH+W1rdP3jzS6PlpKReW8EktxZaeBNTwnkwx8tIAETJLSexNwf/i902llao9vIKRbzE9dLTPpBCxcMZo2oNIu0nY7gzPvKsdXBB9JzdIc6LC/MQOWYXmPBZx0T/BmbvxFN5eQ4tcACOoInorEqn/D/J6lCnUNQFheRDDuAOp9/orYu1p93trd2eBERXAL4SvFeqGNLjsFAV8wLz2Cwa71CrSJbuW/BdVTKzonMVimsbJuoepmrzcQAtfWe8/Vaz3SeWAOvl6d/RfNav1e6+SVcti+mcffP+jbVp4x75N3/VX/AIoHWw2G5VKx2MfWqFxN3mB+QCs/gtIIuQQQbxY2Oy1f9JpWIaQQZEOJvM9VCj1Bxg/cm5P7tfnZG7TuUltSSJnJH0cNSDGM0n4iIl7uriVKUs0pu6x6qrtoGSS6R9VnAAVkPXNRBJfF/n7EpaSD6La2NxC9KDyzGhpgnlPfoVOL6jR6uGpr3x+5gtrcHhhERaysIiIAiIgCIiAIiIAiIgCIiALBjsW2lTfUds0T5nsB5kwFnVJ/iNmFM0xR8VragOrSTEHoT0MXt/hRlLasnjeCrVHCvVq1C2QOa4LQC7ZoLhEi5PReqtmg2azcxvEC8iSCLkgmD26HRxL/AOSymADqYRqc4kElxuTO4EkR1PSVnw5a11w95tBkEtgAARMgT+ZnquXfLjJUzBmNF9cFlOQZa4vEARvyweu0Hp6rFgqGh5bUkub1iNQnuDBtHt7TGQ42noBb90THSI9fTqsGbveWa2Nm423Hc9+gXO9yTewko5PjC5puTod0k9Ji/wAI222WDj/hwYrDtqU7VKQkCSZZbUO5NpHp5rZaDUw7TTJNRoDtEXP4mx339lu5NmfiN9PcRuCtFXxe5FiSRV+C8C77L4jDrDKtzIkhzQCI3F2iCfMbrpOW1yNLvQ/5VIxgGXPe/SXYOu4atO9Jz3AGY+HqPSOysuWVYcQ1+qmbt6yD5/ubK18S3IIveDr626ukmFnVHxWfVMM5kDVTJgtjY9DO9/0VqyzM21qTajQQD0gmCDBG3ddKm+M/j5BvIvFOoHCQQRtbuNx6r2tAK7xLjOZtMdOY/oFGMeoXP+IWjHVKTmuHNAeY0kARI8ptKyNzWmPi+h/wvhvVar7NRKTTw+vPC66Ovp9irSTJapig0SdvQn8vkvDHrS+2tMQZBB/8SJ/9ggxC5cqnFJPs0xWeiRFRem1FpMrL22oqeUw0bcr1KxMessWV0Kt3RBvBieVZckr66QncSPbb6QqrWep/hd38t3936Bdn/wCfk46pxXTTM+sjmvJNIiL7Q5QRFjrVmtEuMIDIireZcVU2HSHtHn94/Q2Ki3cV6iAyte1i0D5CyplfBGqGjtks4LlisQGAWkucGtA3JP8AgAk+TSV7puJmRF7XmfPy6rn7+Ng2uDVAd4bDpAMSXHmdfqAAPLWe6lcvzgYoV6jagcxjmkUbajTaGuLwBzB0EEEH7zV7G6MumRt01tSzJFuRRbczbSLmV3taGtc9tVxAa+m2NTnHZrmyNXQghw3Ibky3MvtDddMOFOeV72lviAfExpg6T0cYncAggm0zkgiIgCIiAj8+zEUKD3kiYIaD1cRYea4xVqmoDcOfY3OmTO8kTE+Xa/VXf+KLyXYdoNtNQkTEzAGry+XRc3dULI1W0nyhsg3J9QB+ysGonmW0rkamGzF4xLmuY48rXDSDudTiG8u2ogeyl8RjzT59DtIA1Odyhov8Ru4/LtdYMsxmsmo4glx0gyIho2b5zrv/AItJktqB1JxBYRBmPqOu30WWx9Jo88kRl/FVAucHaiJvETzHcyNvdW7D15a11JxLLEd/TzUNlvDODoN1+DINi+o7VPkAbD5KUp5zQB0s0x5EfSFVNQz8Ey5cFhZTpu5tnHqLe6yjLqbiXiNZF3CxP9w6qHoYxp6rK3GAGzx7rxTx2h2btbB8rqdVoqU3CCCJBB7jooKgwUKop0yTTaAATeB+EnrAgfJT1DNB1MrbpUqT55W338/VWNb1hMNGJjBVbB8vPa4KteU0w2kxoMwLnzNyfclVr7Bp+5t2UdjuLPBOmmQXixPQH06rRTYqn8kW1Uzue2CLjmmEfBqUCG1m9D9yoB8FQfk4Xb5iQY+hxNSLC3ENfRrAEPpmnUJMWLqYaCXsJmHBc7xnFWKqkk1XNpi0A6SfN2kjfstDFOFYc9SoHdHarNnfl236RBgW6q6Wsjng6C9Iu25yjWzbEse4Fgc0NDgHPIlxJBHKNhYbmfILcrZw1lKo/QAY5Ytd0QJg/F1PRROKoudA1t3ILg14EXnlLtWowPiXqnQk/wAx06TLRENcbjURJII7Sd/K+C2mDST8FlGmk3J7XjpZx308ktw9/PrhjiXDw3G4c1xcCw697TzQBsIt2m8RS8J2noLCPSQD2MFaHB2H/nVKn4Whk9y90/kz/wAlbsxwReHEQ4FoBEcwImSO/S2/UXgLn6qn3V30e2SjprnBdcZIGnXWyyqoZ7tNR7Juxxb7bH5iCtylVXFsqwbJR8kxSqLM+uo2jVWR9VZ+Vwilrk+1Kqisdig1zSXljoOkiR925uNt+62qtRYM34exVSkxzKeumQXWI1XHJywSRva3TstujonOXxT4+ngjZJRXJM5NxPWpwKh8an3+IDoQ7r8/dWnCcRUH/HpPZ1vrt9VR6GB0tpm7XaeZh6cvUdwY9lrHFjxfDdTcJcAHNIIh33XP20y6wAk3B7x3KtZqdP8ACXKxnkwWV1z5XB0nMs0p0aLqpILQLQQZPQBcrzri6pWdvpHYdFJ1tLNM1Gs1u0NDnAanSYaATcmNlgflDHQTSaZvyjSdpnlhaZeoO1fQv0cqKHmyOX+eCu0Tq9V4xNJTxyNoMAvaZjo4TEjz+qxuywmNLmmdO8tPNYd+oI33VakuzsLX6efDf2a/EVbEuc65OrSZjdwsZIPxW3C1KWcNoaajKhBEaS370iPbYWKnsXklQidGqfww6ZmLC/Q+yrmP4eglxa5hMGHBwE94KvhbHqRVdp92J6WSeM8ZTXKx+LoteRVcXnBpUqlZtDD0mgCWhz3kdQDu4jqY22PXqHDeSU8EDTGIqVXO6VXtLt3OsAB39mhcn4fw1NrSXVD4kRHwn2j81euC+I2Nf9mdpAcT4bhAkn4TG/kVurui2snHv9PsjFyXjtY/5wX1ERazmhERAc7/AItYM/8A56zdPLqYQTBMwWx1MQ/v+a5ZicbLbh0b2Ebx3/Jdn/ihlr6uEDqYl1J4eY30wQ6PofkuI47UATB7/MARMi/udlgvh88kWuRw9jdVPw6hbrY60ECQSXD1g29upUrh3Q4ObIAtMi9x9bew+ar2TZX96o+zy7liZgTLwZv5eikPAfDhqJB2iA7bpbf1VVqTfB5g28+zPxC3XUmBZpgAdJt1MHdaNDE0viJB/E2D7g/5VLx+ttR2tjtQO75nykG4Vm4DyT7dW0vY002DVUcNTSBs1oIcBLunaCeis9hRjnJNJvgseBoPxGltFlR7Abm8T5xYehK6VkXDFGm0GowPqEX1HUB5AGy3cgwjWUwxjBTpM5WsAiYtPn+qkpk9lGFcf1Mv2JcHgZfSNvCpgf2t/S4UbiMlDCTSqFp/Cbt9AfvD6qWrVdIVfzPNQAYPdTs2JcolCtyfBH5vnz6THsIipEA+vxNPX/Ko9SoTe36KSzvMTVLQTIbP7+gUXKwzl8sn0/pumjXTh9vs90B3/futloC0g5evGUcnS2eEbWkBwkxP5pVqNn0/xt57rQxFaVNcIYDW4VXAljDyg31vH5htv90C5sW5Y5MV+KIucuu/uW7h3AeFTa0jmu9wESXETpHQkANH+3yvJ5RmlLE0xVpGQYkEQ5pIBDXtNwYIPoQRIIK18w8ZrWeCxtTmJqNJ0lzQ1xGlxPK/VpAPeNhtBZ1mdNlE4hgIrVGmi0wWOsYc2qzYupw6CRYm0arxlBNZPl1vvt/eTK1isyD8TWeNnVHfNuohp9gCpajWVL1QrDhsRYegXP1VXk+m1EFFJL+CdZXXp+IWtluAq1rtEN/G6zfl3+Sn8PlVOnc87u52+TVmho5S56RyrtRXXx5IaXm4aY79P+VaKnGGgNZTpWaAAXG9hH3Rt7rQxJlauGwIc65gLp6JOmTjB9nNvv8Ad7RJVswdXPOInaBf9+q16fDJ8YVPGlk6y0s5tWgMFw4CwB3nfpAiXwuHaByjfr18yt+iwQul7EbJZnyVRbiiCzbhcVmtHihsESfD1HSHBxa06hpktbJg2B2NxoZfw27D1q9QaSx4bGnVqJlxc6pqJ1OkwCDAbAgQroRZa76wjYqx6SpR2rg93NsrtQubTfpAe+HloJ0hxMkNLrwNhKg8qzk1KlWnV8FwpaC+tSkUxyve6mS4mCwsZJB+ISAtzjuowYaoXNc5jtLXhj/Ddpc4CWug9YBHUEqpYDNME+kKFd1fwh90Oaxum7CADhg2QCybt6rA6dmU+f4/P6NEaLZx3QjlFwyPHUcUapoh4bTdp1ObpDi7TWa9gJnSNUiQJDuyl6GEnUGuIAMDr2f84JI9FWuEcTh6QrTjGVHVqrn87g0gGGsHOGuJ0NYDM7WVtdWAY54BcACYYNRMCYaG7kqlrE8IrlCUf1LBGuyylUnkovIcARDSWl27XEXBC1MRwrRJkMcwjq17gQekSSJkjooalTYaNapAwbTTFHQadUeC17nNFSu54aXumoCXCzRq5jcq1cMuDsO0jTGt8OZq0PDKha2ozW5xDXBoIEkXsSFpnDbyIai2P6ZNfdltyrEF9Ns3cLEnqQN/nutxVzhvFnxa1Mu1CSWmIAgiWA9YDgPVp7Kxrs1S3QTMj7CLRzjHmjT1BheSYAkD5ny9FSs74jx0DwxpBn7jNR9DM/koT1EITUH2z1RbWToREri/FvBb8M9z/EccMdbgfw7kUyIgb2je/orJwJmWI+01DinVNBpmDUkNBD27TYbnZSH8R4xGF0UXh1Rrw7SHASAHNdNwLapv2Xlk63HLf9kWmcepPIA1SBMB0bDckzsJB9ljzCuzS4SYPUXEn08lN0OGMRAB0C4s587+bdSy1ODDp5qnXZrSbx0ki0eS5sr60+wq5PwVx+HY6kw1Zqlo+8Z1ERZpPW3fsupcC8O0cJhGkDS+p/MIJJjUOUkHs2LdL9SqoOGmSwO1uA7kNBAiRYeavWBoOPOZ1PAkfhm8BW6exWZxz/0XQg48skaeMGrTJk91vMA6qt1cK4EuYdRHnN/NfcJm5FnfeBiFYpbX8i/Zu/SbubvI+7t1n85VG4gxQphw+Ib/AJq84ioKjDFiR6e651xywuDXREiHeoH/AN9lVN/I00cIr9PGaiT5rMyqoPDvhxE7CR2N7/vzW9Tq7KqcOTu6G+M4Y8okDUXgvWMPUzlmRPeQaoLWnZuz3+RHwC3kbHaC4RaS7NN2qhVHMmaeV5c6u68tpA8zu/8AS3u7b0kdS0HomX4YNbEFgbAaACNMbFp2Nj9TtJaIbEYqjhzRY9zWOqSKTCDoOkAOa4lvIeeJPV219KrVZ9cVKhDa4xYql1OoC91KpTc6RRrCdFNrWmLwBAc0mb0OMp/svz+vr/s+X1utlfLnpdL88nTftWlpL3AQJc7YAAXPkFyribiA4msX7U28tMf0/iI7nf2HRbvEub1sUTRwrHvpA8zwOWoR0DjbQPW58onLwdw+6niGPxVOm6nBAa4h8OMQ4iC0xBG/VeVQ2rM2X6aVemTsn+rwvJEZJkWIxZ/k0yWzeo7lpj/d19BJXTMo4RpUA01T4zwBaIYI/p6/P2VppuBAiAOgFl8NJbfag1nsyan1G254XC/b/wBNGpJ8h2WE4clSJAHRYnjvYKEox8mIjamHHe3damCex9Ut+Fgk+cnln2d7LTz7ONwzYKG4ExpNTEF+7i0j+0SB+qz1uMp8dIKXPB0NjugsszbKMpYkTP7/AHZblGtJXVrkmWNGSqSbAwFhxTYA7e62WMC081xOmk47W/PZWOPGWexfOEUH+IGZAYfwxvUcB8mnUT7ho+a5/RcugcW8NVK1JlekfEexp1UREwTMsjd20jqAI7Gg02rLOLPpPTpQ9vC+5t0qcrdw50XaS09wYP0WrRKzh6oZ1OGsEjRzvEtNq9T5uLrHcQ6fJTuU8S4okAua4f1Mbt/thVZhXSeEuDSaYfXLmatmCA6P6p+7Pbf0VkKnPpHM1709UMyis/xyZ8gxYOIZopy5zi5xYXQC777i02j99VfFq4DL6dFummwNHXufUm5W0t+mqlXDEnlnytklJ5SI/O6YdTuJuFSqONYawpOpvYZeWl0AVG0zoe4AGRzFhEi4IIV8zCkXMIG6pdPIqza9SqXNfrI+A62gEaWB+uNAuYDRJJKx66qUp5Sb48ZPYPg2vsbPPYD2M/X9F5bhmwZafjHyc49/kt37K/t9QvJwTz291yXp73/iy1SRWMBm7nYjwatNlNwAfAJsXNe0sJIioQA2XMsJjtO8/MKThDHB0gu5ZIIA6EWNoXvA8JaHteatSq5o0sNQ6yxhMljTpBMwJLiXGBdTP+kSIJPysrZ+n2yfxj/YViRRc2xVRtJjqLHPdqZykNadIcC6Q8iLAjfqp7KK9Wo4PYW+E8BwBBDmgi5AnewBB2UrXyFgEkT6krQoY6lQeKMhpN+wHYfqtunolp4vfj7Ek9/ESVfQO4M+v7sofNMGXAuDZcPcdVYKNcEWMqAz/MqbXtpug6gQ4Ts0yL95PRbZbZRyRjuUiIweIe1zpJjoN+g37KE/iJXDcKXn8TQPMkjb5SpirpkaXHSBaTfyn/lR2a5L9rbTaXQxpLo6kxAPpBPus0YZlg1SlhZKVw3k5xLTUFWnTAsA/VLp3+6DAsNwp7B8NidL3EOEH+W5paZJu0kHt/wFL4fhdtMcoJXo4BzCC0EEfUdQrLa+OOyqF0ovMWbOW5JTpkFjRr6OcdTvl0b6gDfqphtDTBb852I/Qi23aO0VHOHhv8xrm0a0h0uLWai1sCXEXB5QRsQO4BXzMOP6FNsCar9uQEM9S+NvQFc2Vc5YxyeSc5vMuS41cuZWYRUaHNc0iCAeV0SPoPYLxTy6nTaGtbYN0iSXGB0LnEk/MrbyHECpRaQQZAIjY26LYrYclVuL28GRtsiKrlp1pU2MvJXmtQYwSVnlFrlkcHzJsxI5X/I91YqdYHzVOrVyRI5R9VjwudPD2saA6T1MR3JIHZWVajZx4Pc4Ls4hQ+bVSRAMBe24hx6AfVa9e0k7q+yz3ViK4JFRzzAOc0y7Sz8I6/3Hr6Kv8NVfCxRvyvGnfqDI/VSPGnETKYLdXN23K55TzGo90tlt9+vqFdp6Jbf2EcZO8YET5g/u/ZbxxeiBBM7kCwnuT6KocJ8RNqAB501IuNg4jq0fuFY8S+NTgfvAdokfkVqrW1GjsnW1JCh8fqqu0gAhlyDIDiIgHy/wsNHNXNZGkOdFg2wIFpgCwUa7MatwKL3E9Z0n6Gy0/qCW1k3W/miDyVO7DcEGxXPuM8H4jmPo0y6vJFUMaBMfG7oDNvOfJWrLcTjtcHDk0z1L2ah87AhW7JMvDS97mAPqETsYDRDR9XH1cU9pyfJbXqHS8o4KzAYj/oVP+1SmX5FiHkaqZaPlK76cCw/CPZfRgmdgprTwL36va1g5xkmRMpQ4McXj4nXj06BW/AGr1U2MM3ssgpgKyMEujnW3Ox5keaMxdZERTKT4QsfgBZUQGLwAnghZUQGMUQvQYF6RAYa9GRCr+Y5CXggWnrP5jqFZkUZRUuGexk4vKKLlvDuLpGBUp6J2h23kJsfSB5I/+HtJ9R1So55qOMlwc4enXp+ivSKMaox6ROVspPLKlh+BMO0ydbj/AFPcR7EwpWhkFJmzQphFJRS6RFzk+2aLcuZ2C8VMsZ2CkV8IXuCOSGr5PRdZzGkeYWhU4Ywn/Rp/9oVlNILG/Cgrzaj3cyjNpjD1XU2jS2ZZ20nePQyPZTtGq0i6kcVkzKgh1wtOnw6G7VHx2Mf4WCWmnGTcVlMI08di2tBJIACoed5+6oS2k0uHcC3uuju4apky6Xf3X/4C3KGR0m7Mb7Kh+nSnLdJo8fJyrCY5zabfFBB2vsb9O+4W/lWIYXcoEldJxWSUajdL2Nc3sQorD8DYRhlrHjy8WoR6XdsoT9Kl/i0RwyHqYwDlaC53YXWs/K8RXsT4bT0F3e+w+qvNHK6bRDWgDyWwzDgdFuq0UYLnkkUDCfw2w06ns1u7uJJ+ql2cC4YCPDaPkraAvq1e3H6AqB4Cw34Y9Fkp8FU27VKsdtUj6gwrWie3D6ElJrpkNhOH6dMQ0epNyfUraZljR0W+iklg8bbMLMMB0WQMC9IvTwIiIAiIgCIiAIiIAiIgCIiAIiIAiIgCIiAIiIAiIgCIiAIiIAiIgCIiAIiIAiIgCIiAIiIAiIgCIiAIiIAiIgCIiAIiIAiIgCIiAIiIAiIgCIiAIiIAiIgCIiAIiIAiIgCIiAIiIAiIgCIiAIiIAiIgP//Z"/>
          <p:cNvSpPr>
            <a:spLocks noChangeAspect="1" noChangeArrowheads="1"/>
          </p:cNvSpPr>
          <p:nvPr/>
        </p:nvSpPr>
        <p:spPr bwMode="auto">
          <a:xfrm>
            <a:off x="2286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185" y="3309768"/>
            <a:ext cx="4531815" cy="24390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175364"/>
            <a:ext cx="8778239" cy="891436"/>
          </a:xfrm>
        </p:spPr>
        <p:txBody>
          <a:bodyPr/>
          <a:lstStyle/>
          <a:p>
            <a:r>
              <a:rPr lang="en-US" dirty="0" smtClean="0"/>
              <a:t>Recent graduates jobs, cont.</a:t>
            </a:r>
            <a:endParaRPr lang="en-US" dirty="0"/>
          </a:p>
        </p:txBody>
      </p:sp>
      <p:sp>
        <p:nvSpPr>
          <p:cNvPr id="3" name="Content Placeholder 2"/>
          <p:cNvSpPr>
            <a:spLocks noGrp="1"/>
          </p:cNvSpPr>
          <p:nvPr>
            <p:ph idx="1"/>
          </p:nvPr>
        </p:nvSpPr>
        <p:spPr>
          <a:xfrm>
            <a:off x="198120" y="1051560"/>
            <a:ext cx="8823959" cy="5410200"/>
          </a:xfrm>
          <a:ln>
            <a:solidFill>
              <a:schemeClr val="accent1"/>
            </a:solidFill>
          </a:ln>
        </p:spPr>
        <p:txBody>
          <a:bodyPr/>
          <a:lstStyle/>
          <a:p>
            <a:r>
              <a:rPr lang="en-US" dirty="0" smtClean="0"/>
              <a:t>Fort </a:t>
            </a:r>
            <a:r>
              <a:rPr lang="en-US" dirty="0"/>
              <a:t>Myers Florida </a:t>
            </a:r>
            <a:r>
              <a:rPr lang="en-US" dirty="0" smtClean="0"/>
              <a:t>Sodexo: MAGIC</a:t>
            </a:r>
            <a:r>
              <a:rPr lang="en-US" dirty="0"/>
              <a:t>, a business branch of Sodexo lead by Magic Johnson. </a:t>
            </a:r>
            <a:endParaRPr lang="en-US" dirty="0" smtClean="0"/>
          </a:p>
          <a:p>
            <a:pPr lvl="1"/>
            <a:r>
              <a:rPr lang="en-US" dirty="0" smtClean="0"/>
              <a:t>Sports</a:t>
            </a:r>
            <a:r>
              <a:rPr lang="en-US" dirty="0"/>
              <a:t> </a:t>
            </a:r>
            <a:r>
              <a:rPr lang="en-US" dirty="0" smtClean="0"/>
              <a:t>Dietitian </a:t>
            </a:r>
            <a:r>
              <a:rPr lang="en-US" dirty="0"/>
              <a:t>for the Minnesota Twins Baseball Organization at their Minor League Academy. </a:t>
            </a:r>
            <a:r>
              <a:rPr lang="en-US" dirty="0" smtClean="0"/>
              <a:t> </a:t>
            </a:r>
          </a:p>
          <a:p>
            <a:pPr lvl="1"/>
            <a:r>
              <a:rPr lang="en-US" dirty="0" smtClean="0"/>
              <a:t>All </a:t>
            </a:r>
            <a:r>
              <a:rPr lang="en-US" dirty="0"/>
              <a:t>injured players and those within the 7 minor leagues run through the facility throughout the year and the major league attends during spring training. </a:t>
            </a:r>
          </a:p>
          <a:p>
            <a:pPr lvl="1"/>
            <a:r>
              <a:rPr lang="en-US" dirty="0" smtClean="0"/>
              <a:t>The current Nutritionist regularly does individual </a:t>
            </a:r>
            <a:r>
              <a:rPr lang="en-US" dirty="0"/>
              <a:t>counseling, </a:t>
            </a:r>
            <a:r>
              <a:rPr lang="en-US" dirty="0" smtClean="0"/>
              <a:t>and group </a:t>
            </a:r>
            <a:r>
              <a:rPr lang="en-US" dirty="0"/>
              <a:t>education sessions which are videotaped and offered to all </a:t>
            </a:r>
            <a:r>
              <a:rPr lang="en-US" dirty="0" smtClean="0"/>
              <a:t>leagues.</a:t>
            </a:r>
          </a:p>
          <a:p>
            <a:pPr lvl="1"/>
            <a:r>
              <a:rPr lang="en-US" dirty="0" smtClean="0"/>
              <a:t>Nutritionist has </a:t>
            </a:r>
            <a:r>
              <a:rPr lang="en-US" dirty="0"/>
              <a:t>full range over the menu and kitchen. </a:t>
            </a:r>
            <a:endParaRPr lang="en-US" dirty="0" smtClean="0"/>
          </a:p>
        </p:txBody>
      </p:sp>
    </p:spTree>
    <p:extLst>
      <p:ext uri="{BB962C8B-B14F-4D97-AF65-F5344CB8AC3E}">
        <p14:creationId xmlns:p14="http://schemas.microsoft.com/office/powerpoint/2010/main" val="6779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rot="-594565">
            <a:off x="334963" y="339725"/>
            <a:ext cx="4262437" cy="2182813"/>
          </a:xfrm>
          <a:prstGeom prst="rect">
            <a:avLst/>
          </a:prstGeom>
        </p:spPr>
        <p:txBody>
          <a:bodyPr wrap="none" fromWordArt="1">
            <a:prstTxWarp prst="textSlantUp">
              <a:avLst>
                <a:gd name="adj" fmla="val 28324"/>
              </a:avLst>
            </a:prstTxWarp>
          </a:bodyPr>
          <a:lstStyle/>
          <a:p>
            <a:pPr algn="ctr"/>
            <a:r>
              <a:rPr lang="nl-NL" sz="3600" b="1" kern="10">
                <a:ln w="9525">
                  <a:solidFill>
                    <a:srgbClr val="6600CC"/>
                  </a:solidFill>
                  <a:round/>
                  <a:headEnd/>
                  <a:tailEnd/>
                </a:ln>
                <a:solidFill>
                  <a:srgbClr val="003399"/>
                </a:solidFill>
                <a:latin typeface="Tempus Sans ITC"/>
                <a:ea typeface="Tempus Sans ITC"/>
                <a:cs typeface="Tempus Sans ITC"/>
              </a:rPr>
              <a:t>Career Paths</a:t>
            </a:r>
            <a:endParaRPr lang="en-US" sz="3600" b="1" kern="10">
              <a:ln w="9525">
                <a:solidFill>
                  <a:srgbClr val="6600CC"/>
                </a:solidFill>
                <a:round/>
                <a:headEnd/>
                <a:tailEnd/>
              </a:ln>
              <a:solidFill>
                <a:srgbClr val="003399"/>
              </a:solidFill>
              <a:latin typeface="Tempus Sans ITC"/>
              <a:ea typeface="Tempus Sans ITC"/>
              <a:cs typeface="Tempus Sans ITC"/>
            </a:endParaRPr>
          </a:p>
        </p:txBody>
      </p:sp>
      <p:sp>
        <p:nvSpPr>
          <p:cNvPr id="4099" name="Text Box 3"/>
          <p:cNvSpPr txBox="1">
            <a:spLocks noChangeArrowheads="1"/>
          </p:cNvSpPr>
          <p:nvPr/>
        </p:nvSpPr>
        <p:spPr bwMode="auto">
          <a:xfrm>
            <a:off x="4260850" y="431800"/>
            <a:ext cx="4294188" cy="6246813"/>
          </a:xfrm>
          <a:prstGeom prst="rect">
            <a:avLst/>
          </a:prstGeom>
          <a:noFill/>
          <a:ln w="9525">
            <a:noFill/>
            <a:miter lim="800000"/>
            <a:headEnd/>
            <a:tailEnd/>
          </a:ln>
        </p:spPr>
        <p:txBody>
          <a:bodyPr wrap="none">
            <a:spAutoFit/>
          </a:bodyPr>
          <a:lstStyle/>
          <a:p>
            <a:pPr algn="r" eaLnBrk="0" hangingPunct="0">
              <a:defRPr/>
            </a:pPr>
            <a:r>
              <a:rPr lang="en-US" sz="4000" dirty="0">
                <a:solidFill>
                  <a:schemeClr val="accent2"/>
                </a:solidFill>
                <a:latin typeface="Comic Sans MS" pitchFamily="66" charset="0"/>
                <a:ea typeface="+mn-ea"/>
                <a:cs typeface="+mn-cs"/>
              </a:rPr>
              <a:t>Food Service</a:t>
            </a:r>
          </a:p>
          <a:p>
            <a:pPr algn="r" eaLnBrk="0" hangingPunct="0">
              <a:defRPr/>
            </a:pPr>
            <a:r>
              <a:rPr lang="en-US" sz="4000" dirty="0">
                <a:solidFill>
                  <a:srgbClr val="660033"/>
                </a:solidFill>
                <a:latin typeface="Comic Sans MS" pitchFamily="66" charset="0"/>
                <a:ea typeface="+mn-ea"/>
                <a:cs typeface="+mn-cs"/>
              </a:rPr>
              <a:t>Clinical</a:t>
            </a:r>
          </a:p>
          <a:p>
            <a:pPr algn="r" eaLnBrk="0" hangingPunct="0">
              <a:defRPr/>
            </a:pPr>
            <a:r>
              <a:rPr lang="en-US" sz="4000" dirty="0">
                <a:solidFill>
                  <a:schemeClr val="tx2">
                    <a:lumMod val="75000"/>
                  </a:schemeClr>
                </a:solidFill>
                <a:latin typeface="Comic Sans MS" pitchFamily="66" charset="0"/>
                <a:ea typeface="+mn-ea"/>
                <a:cs typeface="+mn-cs"/>
              </a:rPr>
              <a:t>Community</a:t>
            </a:r>
          </a:p>
          <a:p>
            <a:pPr algn="r" eaLnBrk="0" hangingPunct="0">
              <a:defRPr/>
            </a:pPr>
            <a:r>
              <a:rPr lang="en-US" sz="4000" dirty="0">
                <a:solidFill>
                  <a:srgbClr val="990033"/>
                </a:solidFill>
                <a:latin typeface="Comic Sans MS" pitchFamily="66" charset="0"/>
                <a:ea typeface="+mn-ea"/>
                <a:cs typeface="+mn-cs"/>
              </a:rPr>
              <a:t>Research</a:t>
            </a:r>
          </a:p>
          <a:p>
            <a:pPr algn="r" eaLnBrk="0" hangingPunct="0">
              <a:defRPr/>
            </a:pPr>
            <a:r>
              <a:rPr lang="en-US" sz="4000" dirty="0">
                <a:solidFill>
                  <a:srgbClr val="339966"/>
                </a:solidFill>
                <a:latin typeface="Comic Sans MS" pitchFamily="66" charset="0"/>
                <a:ea typeface="+mn-ea"/>
                <a:cs typeface="+mn-cs"/>
              </a:rPr>
              <a:t>Sports</a:t>
            </a:r>
          </a:p>
          <a:p>
            <a:pPr algn="r" eaLnBrk="0" hangingPunct="0">
              <a:defRPr/>
            </a:pPr>
            <a:r>
              <a:rPr lang="en-US" sz="4000" dirty="0">
                <a:solidFill>
                  <a:srgbClr val="000099"/>
                </a:solidFill>
                <a:latin typeface="Comic Sans MS" pitchFamily="66" charset="0"/>
                <a:ea typeface="+mn-ea"/>
                <a:cs typeface="+mn-cs"/>
              </a:rPr>
              <a:t>Health Education</a:t>
            </a:r>
          </a:p>
          <a:p>
            <a:pPr algn="r" eaLnBrk="0" hangingPunct="0">
              <a:defRPr/>
            </a:pPr>
            <a:r>
              <a:rPr lang="en-US" sz="4000" dirty="0">
                <a:solidFill>
                  <a:srgbClr val="006600"/>
                </a:solidFill>
                <a:latin typeface="Comic Sans MS" pitchFamily="66" charset="0"/>
                <a:ea typeface="+mn-ea"/>
                <a:cs typeface="+mn-cs"/>
              </a:rPr>
              <a:t>Computers</a:t>
            </a:r>
          </a:p>
          <a:p>
            <a:pPr algn="r" eaLnBrk="0" hangingPunct="0">
              <a:defRPr/>
            </a:pPr>
            <a:r>
              <a:rPr lang="en-US" sz="4000" dirty="0">
                <a:solidFill>
                  <a:srgbClr val="800080"/>
                </a:solidFill>
                <a:latin typeface="Comic Sans MS" pitchFamily="66" charset="0"/>
                <a:ea typeface="+mn-ea"/>
                <a:cs typeface="+mn-cs"/>
              </a:rPr>
              <a:t>Business</a:t>
            </a:r>
          </a:p>
          <a:p>
            <a:pPr algn="r" eaLnBrk="0" hangingPunct="0">
              <a:defRPr/>
            </a:pPr>
            <a:r>
              <a:rPr lang="en-US" sz="4000" dirty="0">
                <a:solidFill>
                  <a:srgbClr val="009999"/>
                </a:solidFill>
                <a:latin typeface="Comic Sans MS" pitchFamily="66" charset="0"/>
                <a:ea typeface="+mn-ea"/>
                <a:cs typeface="+mn-cs"/>
              </a:rPr>
              <a:t>Sales</a:t>
            </a:r>
          </a:p>
          <a:p>
            <a:pPr algn="r" eaLnBrk="0" hangingPunct="0">
              <a:defRPr/>
            </a:pPr>
            <a:r>
              <a:rPr lang="en-US" sz="4000" dirty="0">
                <a:solidFill>
                  <a:srgbClr val="CC0000"/>
                </a:solidFill>
                <a:latin typeface="Comic Sans MS" pitchFamily="66" charset="0"/>
                <a:ea typeface="+mn-ea"/>
                <a:cs typeface="+mn-cs"/>
              </a:rPr>
              <a:t>Private Practice</a:t>
            </a:r>
            <a:endParaRPr lang="en-US" sz="4000" dirty="0">
              <a:solidFill>
                <a:srgbClr val="000099"/>
              </a:solidFill>
              <a:latin typeface="Comic Sans MS" pitchFamily="66" charset="0"/>
              <a:ea typeface="+mn-ea"/>
              <a:cs typeface="+mn-cs"/>
            </a:endParaRPr>
          </a:p>
        </p:txBody>
      </p:sp>
      <p:pic>
        <p:nvPicPr>
          <p:cNvPr id="4" name="Picture 3"/>
          <p:cNvPicPr>
            <a:picLocks noChangeAspect="1"/>
          </p:cNvPicPr>
          <p:nvPr/>
        </p:nvPicPr>
        <p:blipFill>
          <a:blip r:embed="rId2"/>
          <a:stretch>
            <a:fillRect/>
          </a:stretch>
        </p:blipFill>
        <p:spPr>
          <a:xfrm>
            <a:off x="517979" y="3139317"/>
            <a:ext cx="3367889" cy="3343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1+#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50381" y="1164134"/>
            <a:ext cx="8872479" cy="56938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123825" indent="-9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Webdings" pitchFamily="18" charset="2"/>
              <a:buChar char="æ"/>
              <a:defRPr/>
            </a:pPr>
            <a:r>
              <a:rPr lang="en-US" altLang="en-US" sz="2800" b="1" dirty="0" smtClean="0">
                <a:solidFill>
                  <a:srgbClr val="1C1C1C"/>
                </a:solidFill>
                <a:latin typeface="+mn-lt"/>
                <a:ea typeface="MS PGothic" pitchFamily="34" charset="-128"/>
                <a:cs typeface="Arial" pitchFamily="34" charset="0"/>
              </a:rPr>
              <a:t> </a:t>
            </a:r>
            <a:r>
              <a:rPr lang="en-US" altLang="en-US" sz="2800" dirty="0" smtClean="0">
                <a:solidFill>
                  <a:srgbClr val="1C1C1C"/>
                </a:solidFill>
                <a:latin typeface="+mn-lt"/>
                <a:ea typeface="MS PGothic" pitchFamily="34" charset="-128"/>
                <a:cs typeface="Arial" pitchFamily="34" charset="0"/>
              </a:rPr>
              <a:t>Schools; See: </a:t>
            </a:r>
            <a:r>
              <a:rPr lang="en-US" altLang="en-US" sz="2800" dirty="0" smtClean="0">
                <a:latin typeface="+mn-lt"/>
                <a:ea typeface="MS PGothic" pitchFamily="34" charset="-128"/>
                <a:cs typeface="Arial" pitchFamily="34" charset="0"/>
              </a:rPr>
              <a:t> </a:t>
            </a:r>
            <a:r>
              <a:rPr lang="en-US" altLang="en-US" sz="2800" u="sng" dirty="0" smtClean="0">
                <a:latin typeface="+mn-lt"/>
                <a:ea typeface="MS PGothic" pitchFamily="34" charset="-128"/>
                <a:cs typeface="Arial" pitchFamily="34" charset="0"/>
                <a:hlinkClick r:id="rId2"/>
              </a:rPr>
              <a:t>http://www.schoolnutrition.info/</a:t>
            </a:r>
            <a:endParaRPr lang="en-US" altLang="en-US" sz="2800" u="sng" dirty="0" smtClean="0">
              <a:latin typeface="+mn-lt"/>
              <a:ea typeface="MS PGothic" pitchFamily="34" charset="-128"/>
              <a:cs typeface="Arial" pitchFamily="34" charset="0"/>
            </a:endParaRPr>
          </a:p>
          <a:p>
            <a:pPr>
              <a:spcBef>
                <a:spcPct val="0"/>
              </a:spcBef>
              <a:buFont typeface="Webdings" pitchFamily="18" charset="2"/>
              <a:buChar char="æ"/>
              <a:defRPr/>
            </a:pPr>
            <a:r>
              <a:rPr lang="en-US" altLang="en-US" sz="2800" dirty="0" smtClean="0">
                <a:solidFill>
                  <a:srgbClr val="1C1C1C"/>
                </a:solidFill>
                <a:latin typeface="+mn-lt"/>
                <a:ea typeface="MS PGothic" pitchFamily="34" charset="-128"/>
                <a:cs typeface="Arial" pitchFamily="34" charset="0"/>
              </a:rPr>
              <a:t> Business and Industry - management positions</a:t>
            </a:r>
          </a:p>
          <a:p>
            <a:pPr>
              <a:spcBef>
                <a:spcPct val="0"/>
              </a:spcBef>
              <a:buFont typeface="Webdings" pitchFamily="18" charset="2"/>
              <a:buChar char="æ"/>
              <a:defRPr/>
            </a:pPr>
            <a:r>
              <a:rPr lang="en-US" altLang="en-US" sz="2800" dirty="0" smtClean="0">
                <a:solidFill>
                  <a:srgbClr val="1C1C1C"/>
                </a:solidFill>
                <a:latin typeface="+mn-lt"/>
                <a:ea typeface="MS PGothic" pitchFamily="34" charset="-128"/>
                <a:cs typeface="Arial" pitchFamily="34" charset="0"/>
              </a:rPr>
              <a:t> Culinary Arts</a:t>
            </a:r>
          </a:p>
          <a:p>
            <a:pPr>
              <a:spcBef>
                <a:spcPct val="0"/>
              </a:spcBef>
              <a:buFont typeface="Webdings" pitchFamily="18" charset="2"/>
              <a:buChar char="æ"/>
              <a:defRPr/>
            </a:pPr>
            <a:r>
              <a:rPr lang="en-US" altLang="en-US" sz="2800" dirty="0" smtClean="0">
                <a:solidFill>
                  <a:srgbClr val="1C1C1C"/>
                </a:solidFill>
                <a:latin typeface="+mn-lt"/>
                <a:ea typeface="MS PGothic" pitchFamily="34" charset="-128"/>
                <a:cs typeface="Arial" pitchFamily="34" charset="0"/>
              </a:rPr>
              <a:t> Hospital/Restaurant Chains</a:t>
            </a:r>
          </a:p>
          <a:p>
            <a:pPr lvl="1">
              <a:spcBef>
                <a:spcPct val="0"/>
              </a:spcBef>
              <a:buFontTx/>
              <a:buNone/>
              <a:defRPr/>
            </a:pPr>
            <a:r>
              <a:rPr lang="en-US" altLang="en-US" dirty="0" smtClean="0">
                <a:solidFill>
                  <a:srgbClr val="1C1C1C"/>
                </a:solidFill>
                <a:latin typeface="+mn-lt"/>
                <a:ea typeface="MS PGothic" pitchFamily="34" charset="-128"/>
                <a:cs typeface="Arial" pitchFamily="34" charset="0"/>
              </a:rPr>
              <a:t>		</a:t>
            </a:r>
            <a:r>
              <a:rPr lang="en-US" altLang="en-US" sz="2400" dirty="0" smtClean="0">
                <a:solidFill>
                  <a:srgbClr val="1C1C1C"/>
                </a:solidFill>
                <a:latin typeface="+mn-lt"/>
                <a:ea typeface="MS PGothic" pitchFamily="34" charset="-128"/>
                <a:cs typeface="Arial" pitchFamily="34" charset="0"/>
              </a:rPr>
              <a:t>SODEXO Marriott</a:t>
            </a:r>
          </a:p>
          <a:p>
            <a:pPr lvl="1">
              <a:spcBef>
                <a:spcPct val="0"/>
              </a:spcBef>
              <a:buFontTx/>
              <a:buNone/>
              <a:defRPr/>
            </a:pPr>
            <a:r>
              <a:rPr lang="en-US" altLang="en-US" sz="2400" dirty="0" smtClean="0">
                <a:solidFill>
                  <a:srgbClr val="1C1C1C"/>
                </a:solidFill>
                <a:latin typeface="+mn-lt"/>
                <a:ea typeface="MS PGothic" pitchFamily="34" charset="-128"/>
                <a:cs typeface="Arial" pitchFamily="34" charset="0"/>
              </a:rPr>
              <a:t>		Hannaford</a:t>
            </a:r>
          </a:p>
          <a:p>
            <a:pPr lvl="1">
              <a:spcBef>
                <a:spcPct val="0"/>
              </a:spcBef>
              <a:buFontTx/>
              <a:buNone/>
              <a:defRPr/>
            </a:pPr>
            <a:r>
              <a:rPr lang="en-US" altLang="en-US" sz="2400" dirty="0" smtClean="0">
                <a:solidFill>
                  <a:srgbClr val="1C1C1C"/>
                </a:solidFill>
                <a:latin typeface="+mn-lt"/>
                <a:ea typeface="MS PGothic" pitchFamily="34" charset="-128"/>
                <a:cs typeface="Arial" pitchFamily="34" charset="0"/>
              </a:rPr>
              <a:t>		Aramark</a:t>
            </a:r>
          </a:p>
          <a:p>
            <a:pPr lvl="1">
              <a:spcBef>
                <a:spcPct val="0"/>
              </a:spcBef>
              <a:buFontTx/>
              <a:buNone/>
              <a:defRPr/>
            </a:pPr>
            <a:r>
              <a:rPr lang="en-US" altLang="en-US" sz="2400" dirty="0" smtClean="0">
                <a:solidFill>
                  <a:srgbClr val="1C1C1C"/>
                </a:solidFill>
                <a:latin typeface="+mn-lt"/>
                <a:ea typeface="MS PGothic" pitchFamily="34" charset="-128"/>
                <a:cs typeface="Arial" pitchFamily="34" charset="0"/>
              </a:rPr>
              <a:t>		</a:t>
            </a:r>
            <a:r>
              <a:rPr lang="en-US" altLang="en-US" sz="2400" dirty="0" err="1" smtClean="0">
                <a:solidFill>
                  <a:srgbClr val="1C1C1C"/>
                </a:solidFill>
                <a:latin typeface="+mn-lt"/>
                <a:ea typeface="MS PGothic" pitchFamily="34" charset="-128"/>
                <a:cs typeface="Arial" pitchFamily="34" charset="0"/>
              </a:rPr>
              <a:t>Morrisons</a:t>
            </a:r>
            <a:r>
              <a:rPr lang="en-US" altLang="en-US" sz="2400" dirty="0" smtClean="0">
                <a:solidFill>
                  <a:srgbClr val="1C1C1C"/>
                </a:solidFill>
                <a:latin typeface="+mn-lt"/>
                <a:ea typeface="MS PGothic" pitchFamily="34" charset="-128"/>
                <a:cs typeface="Arial" pitchFamily="34" charset="0"/>
              </a:rPr>
              <a:t/>
            </a:r>
            <a:br>
              <a:rPr lang="en-US" altLang="en-US" sz="2400" dirty="0" smtClean="0">
                <a:solidFill>
                  <a:srgbClr val="1C1C1C"/>
                </a:solidFill>
                <a:latin typeface="+mn-lt"/>
                <a:ea typeface="MS PGothic" pitchFamily="34" charset="-128"/>
                <a:cs typeface="Arial" pitchFamily="34" charset="0"/>
              </a:rPr>
            </a:br>
            <a:r>
              <a:rPr lang="en-US" altLang="en-US" sz="2400" dirty="0" smtClean="0">
                <a:solidFill>
                  <a:srgbClr val="1C1C1C"/>
                </a:solidFill>
                <a:latin typeface="+mn-lt"/>
                <a:ea typeface="MS PGothic" pitchFamily="34" charset="-128"/>
                <a:cs typeface="Arial" pitchFamily="34" charset="0"/>
              </a:rPr>
              <a:t>	</a:t>
            </a:r>
            <a:r>
              <a:rPr lang="en-US" altLang="en-US" sz="2400" dirty="0" err="1" smtClean="0">
                <a:solidFill>
                  <a:srgbClr val="1C1C1C"/>
                </a:solidFill>
                <a:latin typeface="+mn-lt"/>
                <a:ea typeface="MS PGothic" pitchFamily="34" charset="-128"/>
                <a:cs typeface="Arial" pitchFamily="34" charset="0"/>
              </a:rPr>
              <a:t>Chartwells</a:t>
            </a:r>
            <a:r>
              <a:rPr lang="en-US" altLang="en-US" sz="2400" dirty="0" smtClean="0">
                <a:solidFill>
                  <a:srgbClr val="1C1C1C"/>
                </a:solidFill>
                <a:latin typeface="+mn-lt"/>
                <a:ea typeface="MS PGothic" pitchFamily="34" charset="-128"/>
                <a:cs typeface="Arial" pitchFamily="34" charset="0"/>
              </a:rPr>
              <a:t/>
            </a:r>
            <a:br>
              <a:rPr lang="en-US" altLang="en-US" sz="2400" dirty="0" smtClean="0">
                <a:solidFill>
                  <a:srgbClr val="1C1C1C"/>
                </a:solidFill>
                <a:latin typeface="+mn-lt"/>
                <a:ea typeface="MS PGothic" pitchFamily="34" charset="-128"/>
                <a:cs typeface="Arial" pitchFamily="34" charset="0"/>
              </a:rPr>
            </a:br>
            <a:r>
              <a:rPr lang="en-US" altLang="en-US" sz="2400" dirty="0" smtClean="0">
                <a:solidFill>
                  <a:srgbClr val="1C1C1C"/>
                </a:solidFill>
                <a:latin typeface="+mn-lt"/>
                <a:ea typeface="MS PGothic" pitchFamily="34" charset="-128"/>
                <a:cs typeface="Arial" pitchFamily="34" charset="0"/>
              </a:rPr>
              <a:t>	</a:t>
            </a:r>
            <a:r>
              <a:rPr lang="en-US" altLang="en-US" sz="2400" dirty="0" err="1" smtClean="0">
                <a:latin typeface="+mn-lt"/>
                <a:ea typeface="MS PGothic" pitchFamily="34" charset="-128"/>
                <a:cs typeface="Arial" pitchFamily="34" charset="0"/>
              </a:rPr>
              <a:t>Unidine</a:t>
            </a:r>
            <a:r>
              <a:rPr lang="en-US" altLang="en-US" sz="2400" dirty="0" smtClean="0">
                <a:latin typeface="+mn-lt"/>
                <a:ea typeface="MS PGothic" pitchFamily="34" charset="-128"/>
                <a:cs typeface="Arial" pitchFamily="34" charset="0"/>
              </a:rPr>
              <a:t> </a:t>
            </a:r>
            <a:endParaRPr lang="en-US" altLang="en-US" sz="2400" dirty="0" smtClean="0">
              <a:solidFill>
                <a:srgbClr val="1C1C1C"/>
              </a:solidFill>
              <a:latin typeface="+mn-lt"/>
              <a:ea typeface="MS PGothic" pitchFamily="34" charset="-128"/>
              <a:cs typeface="Arial" pitchFamily="34" charset="0"/>
            </a:endParaRPr>
          </a:p>
          <a:p>
            <a:pPr lvl="1">
              <a:spcBef>
                <a:spcPct val="0"/>
              </a:spcBef>
              <a:buFont typeface="Webdings" pitchFamily="18" charset="2"/>
              <a:buChar char="æ"/>
              <a:defRPr/>
            </a:pPr>
            <a:r>
              <a:rPr lang="en-US" altLang="en-US" dirty="0" smtClean="0">
                <a:solidFill>
                  <a:srgbClr val="1C1C1C"/>
                </a:solidFill>
                <a:latin typeface="+mn-lt"/>
                <a:ea typeface="MS PGothic" pitchFamily="34" charset="-128"/>
                <a:cs typeface="Arial" pitchFamily="34" charset="0"/>
              </a:rPr>
              <a:t> Health Care </a:t>
            </a:r>
          </a:p>
          <a:p>
            <a:pPr lvl="1">
              <a:spcBef>
                <a:spcPct val="0"/>
              </a:spcBef>
              <a:buFontTx/>
              <a:buNone/>
              <a:defRPr/>
            </a:pPr>
            <a:r>
              <a:rPr lang="en-US" altLang="en-US" dirty="0" smtClean="0">
                <a:solidFill>
                  <a:srgbClr val="1C1C1C"/>
                </a:solidFill>
                <a:latin typeface="+mn-lt"/>
                <a:ea typeface="MS PGothic" pitchFamily="34" charset="-128"/>
                <a:cs typeface="Arial" pitchFamily="34" charset="0"/>
              </a:rPr>
              <a:t>		</a:t>
            </a:r>
            <a:r>
              <a:rPr lang="en-US" altLang="en-US" sz="2400" dirty="0" smtClean="0">
                <a:solidFill>
                  <a:srgbClr val="1C1C1C"/>
                </a:solidFill>
                <a:latin typeface="+mn-lt"/>
                <a:ea typeface="MS PGothic" pitchFamily="34" charset="-128"/>
                <a:cs typeface="Arial" pitchFamily="34" charset="0"/>
              </a:rPr>
              <a:t>Hospitals</a:t>
            </a:r>
          </a:p>
          <a:p>
            <a:pPr lvl="1">
              <a:spcBef>
                <a:spcPct val="0"/>
              </a:spcBef>
              <a:buFontTx/>
              <a:buNone/>
              <a:defRPr/>
            </a:pPr>
            <a:r>
              <a:rPr lang="en-US" altLang="en-US" sz="2400" dirty="0" smtClean="0">
                <a:solidFill>
                  <a:srgbClr val="1C1C1C"/>
                </a:solidFill>
                <a:latin typeface="+mn-lt"/>
                <a:ea typeface="MS PGothic" pitchFamily="34" charset="-128"/>
                <a:cs typeface="Arial" pitchFamily="34" charset="0"/>
              </a:rPr>
              <a:t>		Retirement </a:t>
            </a:r>
            <a:br>
              <a:rPr lang="en-US" altLang="en-US" sz="2400" dirty="0" smtClean="0">
                <a:solidFill>
                  <a:srgbClr val="1C1C1C"/>
                </a:solidFill>
                <a:latin typeface="+mn-lt"/>
                <a:ea typeface="MS PGothic" pitchFamily="34" charset="-128"/>
                <a:cs typeface="Arial" pitchFamily="34" charset="0"/>
              </a:rPr>
            </a:br>
            <a:r>
              <a:rPr lang="en-US" altLang="en-US" sz="2400" dirty="0" smtClean="0">
                <a:solidFill>
                  <a:srgbClr val="1C1C1C"/>
                </a:solidFill>
                <a:latin typeface="+mn-lt"/>
                <a:ea typeface="MS PGothic" pitchFamily="34" charset="-128"/>
                <a:cs typeface="Arial" pitchFamily="34" charset="0"/>
              </a:rPr>
              <a:t>	Communities</a:t>
            </a:r>
          </a:p>
        </p:txBody>
      </p:sp>
      <p:sp>
        <p:nvSpPr>
          <p:cNvPr id="14340" name="WordArt 9"/>
          <p:cNvSpPr>
            <a:spLocks noChangeArrowheads="1" noChangeShapeType="1" noTextEdit="1"/>
          </p:cNvSpPr>
          <p:nvPr/>
        </p:nvSpPr>
        <p:spPr bwMode="auto">
          <a:xfrm>
            <a:off x="1487100" y="158837"/>
            <a:ext cx="5965113" cy="860567"/>
          </a:xfrm>
          <a:prstGeom prst="rect">
            <a:avLst/>
          </a:prstGeom>
        </p:spPr>
        <p:txBody>
          <a:bodyPr wrap="none" fromWordArt="1">
            <a:prstTxWarp prst="textSlantUp">
              <a:avLst>
                <a:gd name="adj" fmla="val 35949"/>
              </a:avLst>
            </a:prstTxWarp>
          </a:bodyPr>
          <a:lstStyle/>
          <a:p>
            <a:pPr algn="ctr"/>
            <a:r>
              <a:rPr lang="en-US" sz="3600" b="1" kern="10" dirty="0">
                <a:ln w="9525">
                  <a:solidFill>
                    <a:srgbClr val="6600CC"/>
                  </a:solidFill>
                  <a:round/>
                  <a:headEnd/>
                  <a:tailEnd/>
                </a:ln>
                <a:solidFill>
                  <a:srgbClr val="003399"/>
                </a:solidFill>
                <a:latin typeface="Tempus Sans ITC"/>
                <a:ea typeface="Tempus Sans ITC"/>
                <a:cs typeface="Tempus Sans ITC"/>
              </a:rPr>
              <a:t>Food Service</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901" y="2218725"/>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281" y="435684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84499" y="3131233"/>
            <a:ext cx="1791222" cy="2308324"/>
          </a:xfrm>
          <a:prstGeom prst="rect">
            <a:avLst/>
          </a:prstGeom>
          <a:noFill/>
          <a:ln>
            <a:solidFill>
              <a:schemeClr val="tx1"/>
            </a:solidFill>
          </a:ln>
        </p:spPr>
        <p:txBody>
          <a:bodyPr wrap="square" rtlCol="0">
            <a:spAutoFit/>
          </a:bodyPr>
          <a:lstStyle/>
          <a:p>
            <a:r>
              <a:rPr lang="en-US" dirty="0" smtClean="0"/>
              <a:t>FSU Alumnus, Bryan Roof, works for America’s test kitchen</a:t>
            </a:r>
          </a:p>
        </p:txBody>
      </p:sp>
      <p:sp>
        <p:nvSpPr>
          <p:cNvPr id="4" name="TextBox 3"/>
          <p:cNvSpPr txBox="1"/>
          <p:nvPr/>
        </p:nvSpPr>
        <p:spPr>
          <a:xfrm>
            <a:off x="3563194" y="6257836"/>
            <a:ext cx="5580806" cy="646331"/>
          </a:xfrm>
          <a:prstGeom prst="rect">
            <a:avLst/>
          </a:prstGeom>
          <a:noFill/>
        </p:spPr>
        <p:txBody>
          <a:bodyPr wrap="square" rtlCol="0">
            <a:spAutoFit/>
          </a:bodyPr>
          <a:lstStyle/>
          <a:p>
            <a:r>
              <a:rPr lang="en-US" sz="1800" dirty="0">
                <a:latin typeface="Arial"/>
                <a:cs typeface="Arial"/>
                <a:hlinkClick r:id="rId5"/>
              </a:rPr>
              <a:t>http://www.kpbs.org/news/2014/mar/27/americas-test-kitchen-cooks-illustrated-classic-it/</a:t>
            </a:r>
            <a:r>
              <a:rPr lang="en-US" sz="1800" dirty="0">
                <a:latin typeface="Arial"/>
                <a:cs typeface="Aria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WordArt 3"/>
          <p:cNvSpPr>
            <a:spLocks noChangeArrowheads="1" noChangeShapeType="1" noTextEdit="1"/>
          </p:cNvSpPr>
          <p:nvPr/>
        </p:nvSpPr>
        <p:spPr bwMode="auto">
          <a:xfrm rot="206163">
            <a:off x="780026" y="2253399"/>
            <a:ext cx="6463823" cy="1561729"/>
          </a:xfrm>
          <a:prstGeom prst="rect">
            <a:avLst/>
          </a:prstGeom>
        </p:spPr>
        <p:txBody>
          <a:bodyPr wrap="none" fromWordArt="1">
            <a:prstTxWarp prst="textSlantUp">
              <a:avLst>
                <a:gd name="adj" fmla="val 32056"/>
              </a:avLst>
            </a:prstTxWarp>
          </a:bodyPr>
          <a:lstStyle/>
          <a:p>
            <a:pPr algn="ctr"/>
            <a:r>
              <a:rPr lang="en-US" sz="4400" kern="10" dirty="0">
                <a:ln w="9525">
                  <a:solidFill>
                    <a:srgbClr val="660033"/>
                  </a:solidFill>
                  <a:round/>
                  <a:headEnd/>
                  <a:tailEnd/>
                </a:ln>
                <a:solidFill>
                  <a:srgbClr val="660033"/>
                </a:solidFill>
                <a:effectLst>
                  <a:outerShdw blurRad="63500" dist="53882" dir="2700000" algn="ctr" rotWithShape="0">
                    <a:srgbClr val="9999FF">
                      <a:alpha val="74997"/>
                    </a:srgbClr>
                  </a:outerShdw>
                </a:effectLst>
                <a:latin typeface="Lucida Sans"/>
                <a:ea typeface="Lucida Sans"/>
                <a:cs typeface="Lucida Sans"/>
              </a:rPr>
              <a:t>Experience is Essential</a:t>
            </a:r>
          </a:p>
          <a:p>
            <a:pPr algn="ctr"/>
            <a:r>
              <a:rPr lang="en-US" sz="4400" kern="10" dirty="0">
                <a:ln w="9525">
                  <a:solidFill>
                    <a:srgbClr val="660033"/>
                  </a:solidFill>
                  <a:round/>
                  <a:headEnd/>
                  <a:tailEnd/>
                </a:ln>
                <a:solidFill>
                  <a:srgbClr val="660033"/>
                </a:solidFill>
                <a:effectLst>
                  <a:outerShdw blurRad="63500" dist="53882" dir="2700000" algn="ctr" rotWithShape="0">
                    <a:srgbClr val="9999FF">
                      <a:alpha val="74997"/>
                    </a:srgbClr>
                  </a:outerShdw>
                </a:effectLst>
                <a:latin typeface="Lucida Sans"/>
                <a:ea typeface="Lucida Sans"/>
                <a:cs typeface="Lucida Sans"/>
              </a:rPr>
              <a:t>Develop Additional Skills</a:t>
            </a:r>
          </a:p>
        </p:txBody>
      </p:sp>
      <p:sp>
        <p:nvSpPr>
          <p:cNvPr id="14339" name="Text Box 7"/>
          <p:cNvSpPr txBox="1">
            <a:spLocks noChangeArrowheads="1"/>
          </p:cNvSpPr>
          <p:nvPr/>
        </p:nvSpPr>
        <p:spPr bwMode="auto">
          <a:xfrm>
            <a:off x="2793305" y="3933172"/>
            <a:ext cx="5987440" cy="25545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lvl="1" indent="0">
              <a:spcBef>
                <a:spcPct val="0"/>
              </a:spcBef>
              <a:buNone/>
              <a:defRPr/>
            </a:pPr>
            <a:r>
              <a:rPr lang="en-US" altLang="en-US" sz="3200" dirty="0">
                <a:solidFill>
                  <a:srgbClr val="1C1C1C"/>
                </a:solidFill>
                <a:ea typeface="MS PGothic" pitchFamily="34" charset="-128"/>
                <a:cs typeface="Arial" pitchFamily="34" charset="0"/>
              </a:rPr>
              <a:t>Recall skills developed in Food Culture &amp; Society and Exp. Study of Foods </a:t>
            </a:r>
            <a:r>
              <a:rPr lang="en-US" altLang="en-US" sz="3200" dirty="0" smtClean="0">
                <a:solidFill>
                  <a:srgbClr val="1C1C1C"/>
                </a:solidFill>
                <a:ea typeface="MS PGothic" pitchFamily="34" charset="-128"/>
                <a:cs typeface="Arial" pitchFamily="34" charset="0"/>
              </a:rPr>
              <a:t>classes</a:t>
            </a:r>
            <a:endParaRPr lang="en-US" altLang="en-US" sz="3200" dirty="0" smtClean="0">
              <a:solidFill>
                <a:srgbClr val="1C1C1C"/>
              </a:solidFill>
              <a:latin typeface="+mn-lt"/>
              <a:ea typeface="MS PGothic" pitchFamily="34" charset="-128"/>
              <a:cs typeface="Arial" pitchFamily="34" charset="0"/>
            </a:endParaRPr>
          </a:p>
          <a:p>
            <a:pPr lvl="1">
              <a:spcBef>
                <a:spcPct val="0"/>
              </a:spcBef>
              <a:buFontTx/>
              <a:buChar char="•"/>
              <a:defRPr/>
            </a:pPr>
            <a:r>
              <a:rPr lang="en-US" altLang="en-US" sz="3200" dirty="0" smtClean="0">
                <a:solidFill>
                  <a:srgbClr val="1C1C1C"/>
                </a:solidFill>
                <a:latin typeface="+mn-lt"/>
                <a:ea typeface="MS PGothic" pitchFamily="34" charset="-128"/>
                <a:cs typeface="Arial" pitchFamily="34" charset="0"/>
              </a:rPr>
              <a:t>Food demonstration</a:t>
            </a:r>
          </a:p>
          <a:p>
            <a:pPr lvl="1">
              <a:spcBef>
                <a:spcPct val="0"/>
              </a:spcBef>
              <a:buFontTx/>
              <a:buChar char="•"/>
              <a:defRPr/>
            </a:pPr>
            <a:r>
              <a:rPr lang="en-US" altLang="en-US" sz="3200" dirty="0" smtClean="0">
                <a:solidFill>
                  <a:srgbClr val="1C1C1C"/>
                </a:solidFill>
                <a:latin typeface="+mn-lt"/>
                <a:ea typeface="MS PGothic" pitchFamily="34" charset="-128"/>
                <a:cs typeface="Arial" pitchFamily="34" charset="0"/>
              </a:rPr>
              <a:t>Presentation</a:t>
            </a:r>
          </a:p>
        </p:txBody>
      </p:sp>
      <p:sp>
        <p:nvSpPr>
          <p:cNvPr id="15364" name="WordArt 8"/>
          <p:cNvSpPr>
            <a:spLocks noChangeArrowheads="1" noChangeShapeType="1" noTextEdit="1"/>
          </p:cNvSpPr>
          <p:nvPr/>
        </p:nvSpPr>
        <p:spPr bwMode="auto">
          <a:xfrm>
            <a:off x="596900" y="414338"/>
            <a:ext cx="3248025" cy="1457325"/>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Food Service</a:t>
            </a:r>
          </a:p>
        </p:txBody>
      </p:sp>
      <p:pic>
        <p:nvPicPr>
          <p:cNvPr id="15365" name="Picture 10" descr="food_service_cas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88050" y="328613"/>
            <a:ext cx="221932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descr="food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4" y="3933173"/>
            <a:ext cx="1941832" cy="2343216"/>
          </a:xfrm>
          <a:prstGeom prst="rect">
            <a:avLst/>
          </a:prstGeom>
          <a:noFill/>
          <a:ln w="9525">
            <a:solidFill>
              <a:srgbClr val="1C1C1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91370" y="154590"/>
            <a:ext cx="3740150" cy="1727200"/>
          </a:xfrm>
          <a:solidFill>
            <a:schemeClr val="accent1">
              <a:lumMod val="40000"/>
              <a:lumOff val="60000"/>
            </a:schemeClr>
          </a:solidFill>
          <a:ln>
            <a:solidFill>
              <a:srgbClr val="000066"/>
            </a:solidFill>
          </a:ln>
        </p:spPr>
        <p:txBody>
          <a:bodyPr rtlCol="0">
            <a:noAutofit/>
          </a:bodyPr>
          <a:lstStyle/>
          <a:p>
            <a:pPr eaLnBrk="1" fontAlgn="auto" hangingPunct="1">
              <a:spcAft>
                <a:spcPts val="0"/>
              </a:spcAft>
              <a:defRPr/>
            </a:pPr>
            <a:r>
              <a:rPr lang="en-US" sz="4000" dirty="0" smtClean="0">
                <a:ea typeface="+mj-ea"/>
              </a:rPr>
              <a:t>Graduate Certificate in School Nutrition</a:t>
            </a:r>
            <a:endParaRPr lang="en-US" sz="4000" dirty="0">
              <a:ea typeface="+mj-ea"/>
            </a:endParaRPr>
          </a:p>
        </p:txBody>
      </p:sp>
      <p:sp>
        <p:nvSpPr>
          <p:cNvPr id="15363" name="Content Placeholder 2"/>
          <p:cNvSpPr>
            <a:spLocks noGrp="1"/>
          </p:cNvSpPr>
          <p:nvPr>
            <p:ph idx="1"/>
          </p:nvPr>
        </p:nvSpPr>
        <p:spPr>
          <a:xfrm>
            <a:off x="1" y="1970690"/>
            <a:ext cx="9143999" cy="4798410"/>
          </a:xfrm>
          <a:ln>
            <a:solidFill>
              <a:srgbClr val="000066"/>
            </a:solidFill>
          </a:ln>
        </p:spPr>
        <p:txBody>
          <a:bodyPr/>
          <a:lstStyle/>
          <a:p>
            <a:pPr eaLnBrk="1" hangingPunct="1">
              <a:buFont typeface="Arial" pitchFamily="34" charset="0"/>
              <a:buChar char="•"/>
              <a:defRPr/>
            </a:pPr>
            <a:r>
              <a:rPr lang="en-US" altLang="en-US" sz="3600" dirty="0" smtClean="0">
                <a:ea typeface="+mn-ea"/>
              </a:rPr>
              <a:t>Now offered via our graduate and continuing education program:</a:t>
            </a:r>
          </a:p>
          <a:p>
            <a:pPr lvl="1" eaLnBrk="1" hangingPunct="1">
              <a:buFont typeface="Arial" pitchFamily="34" charset="0"/>
              <a:buChar char="•"/>
              <a:defRPr/>
            </a:pPr>
            <a:r>
              <a:rPr lang="en-US" altLang="en-US" dirty="0" smtClean="0">
                <a:ea typeface="+mn-ea"/>
                <a:hlinkClick r:id="rId2"/>
              </a:rPr>
              <a:t>https</a:t>
            </a:r>
            <a:r>
              <a:rPr lang="en-US" altLang="en-US" dirty="0">
                <a:ea typeface="+mn-ea"/>
                <a:hlinkClick r:id="rId2"/>
              </a:rPr>
              <a:t>://</a:t>
            </a:r>
            <a:r>
              <a:rPr lang="en-US" altLang="en-US" dirty="0" smtClean="0">
                <a:ea typeface="+mn-ea"/>
                <a:hlinkClick r:id="rId2"/>
              </a:rPr>
              <a:t>www.framingham.edu/academics/graduate-studies/graduate-certificate-programs/grad-certificate-school-nutrition-specialist/graduate-certificate-in-school-nutrition-specialist</a:t>
            </a:r>
            <a:r>
              <a:rPr lang="en-US" altLang="en-US" dirty="0" smtClean="0">
                <a:ea typeface="+mn-ea"/>
              </a:rPr>
              <a:t> </a:t>
            </a:r>
          </a:p>
          <a:p>
            <a:pPr eaLnBrk="1" hangingPunct="1">
              <a:buFont typeface="Arial" pitchFamily="34" charset="0"/>
              <a:buChar char="•"/>
              <a:defRPr/>
            </a:pPr>
            <a:r>
              <a:rPr lang="en-US" altLang="en-US" dirty="0" smtClean="0">
                <a:ea typeface="+mn-ea"/>
              </a:rPr>
              <a:t>Meets eligibility requirements to take SNA School </a:t>
            </a:r>
            <a:r>
              <a:rPr lang="en-US" altLang="en-US" dirty="0">
                <a:ea typeface="+mn-ea"/>
              </a:rPr>
              <a:t>N</a:t>
            </a:r>
            <a:r>
              <a:rPr lang="en-US" altLang="en-US" dirty="0" smtClean="0">
                <a:ea typeface="+mn-ea"/>
              </a:rPr>
              <a:t>utrition Specialist certification exam</a:t>
            </a:r>
          </a:p>
          <a:p>
            <a:pPr eaLnBrk="1" hangingPunct="1">
              <a:buFont typeface="Arial" pitchFamily="34" charset="0"/>
              <a:buChar char="•"/>
              <a:defRPr/>
            </a:pPr>
            <a:r>
              <a:rPr lang="en-US" altLang="en-US" sz="3600" dirty="0" smtClean="0">
                <a:ea typeface="+mn-ea"/>
              </a:rPr>
              <a:t>Also see: </a:t>
            </a:r>
            <a:r>
              <a:rPr lang="en-US" altLang="en-US" sz="3600" dirty="0">
                <a:ea typeface="+mn-ea"/>
                <a:hlinkClick r:id="rId3"/>
              </a:rPr>
              <a:t>https://schoolnutrition.org/sns</a:t>
            </a:r>
            <a:r>
              <a:rPr lang="en-US" altLang="en-US" sz="3600" dirty="0" smtClean="0">
                <a:ea typeface="+mn-ea"/>
                <a:hlinkClick r:id="rId3"/>
              </a:rPr>
              <a:t>/</a:t>
            </a:r>
            <a:r>
              <a:rPr lang="en-US" altLang="en-US" sz="3600" dirty="0" smtClean="0">
                <a:ea typeface="+mn-ea"/>
              </a:rPr>
              <a:t> </a:t>
            </a:r>
          </a:p>
        </p:txBody>
      </p:sp>
      <p:sp>
        <p:nvSpPr>
          <p:cNvPr id="4" name="TextBox 3"/>
          <p:cNvSpPr txBox="1"/>
          <p:nvPr/>
        </p:nvSpPr>
        <p:spPr>
          <a:xfrm>
            <a:off x="584814" y="165100"/>
            <a:ext cx="3859779" cy="1638299"/>
          </a:xfrm>
          <a:prstGeom prst="rect">
            <a:avLst/>
          </a:prstGeom>
          <a:noFill/>
        </p:spPr>
        <p:txBody>
          <a:bodyPr>
            <a:prstTxWarp prst="textSlantUp">
              <a:avLst/>
            </a:prstTxWarp>
            <a:spAutoFit/>
          </a:bodyPr>
          <a:lstStyle/>
          <a:p>
            <a:pPr eaLnBrk="0" hangingPunct="0">
              <a:defRPr/>
            </a:pPr>
            <a:r>
              <a:rPr lang="en-US" sz="4000" b="1" dirty="0">
                <a:ln>
                  <a:solidFill>
                    <a:schemeClr val="accent6"/>
                  </a:solidFill>
                </a:ln>
                <a:solidFill>
                  <a:srgbClr val="993366"/>
                </a:solidFill>
                <a:latin typeface="Tempus Sans ITC" pitchFamily="82" charset="0"/>
                <a:ea typeface="MS PGothic" pitchFamily="34" charset="-128"/>
                <a:cs typeface="+mn-cs"/>
              </a:rPr>
              <a:t>Food Service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40000"/>
              <a:lumOff val="60000"/>
            </a:schemeClr>
          </a:solidFill>
          <a:ln>
            <a:solidFill>
              <a:srgbClr val="1F497D"/>
            </a:solidFill>
          </a:ln>
        </p:spPr>
        <p:txBody>
          <a:bodyPr>
            <a:noAutofit/>
          </a:bodyPr>
          <a:lstStyle/>
          <a:p>
            <a:pPr>
              <a:defRPr/>
            </a:pPr>
            <a:r>
              <a:rPr lang="en-US" sz="4000" dirty="0" smtClean="0">
                <a:ea typeface="+mj-ea"/>
              </a:rPr>
              <a:t>Career as a</a:t>
            </a:r>
            <a:r>
              <a:rPr lang="en-US" sz="4000" dirty="0">
                <a:ea typeface="+mj-ea"/>
              </a:rPr>
              <a:t> </a:t>
            </a:r>
            <a:r>
              <a:rPr lang="en-US" sz="4000" dirty="0" smtClean="0">
                <a:ea typeface="+mj-ea"/>
              </a:rPr>
              <a:t>School Nutrition Director or Assistant Director</a:t>
            </a:r>
            <a:endParaRPr lang="en-US" sz="4000" dirty="0">
              <a:ea typeface="+mj-ea"/>
            </a:endParaRPr>
          </a:p>
        </p:txBody>
      </p:sp>
      <p:sp>
        <p:nvSpPr>
          <p:cNvPr id="4" name="Content Placeholder 3"/>
          <p:cNvSpPr>
            <a:spLocks noGrp="1"/>
          </p:cNvSpPr>
          <p:nvPr>
            <p:ph sz="half" idx="1"/>
          </p:nvPr>
        </p:nvSpPr>
        <p:spPr>
          <a:xfrm>
            <a:off x="0" y="1437193"/>
            <a:ext cx="4678520" cy="5420807"/>
          </a:xfrm>
          <a:ln>
            <a:solidFill>
              <a:srgbClr val="1F497D"/>
            </a:solidFill>
          </a:ln>
        </p:spPr>
        <p:style>
          <a:lnRef idx="2">
            <a:schemeClr val="accent2"/>
          </a:lnRef>
          <a:fillRef idx="1">
            <a:schemeClr val="lt1"/>
          </a:fillRef>
          <a:effectRef idx="0">
            <a:schemeClr val="accent2"/>
          </a:effectRef>
          <a:fontRef idx="minor">
            <a:schemeClr val="dk1"/>
          </a:fontRef>
        </p:style>
        <p:txBody>
          <a:bodyPr>
            <a:noAutofit/>
          </a:bodyPr>
          <a:lstStyle/>
          <a:p>
            <a:pPr marL="0" indent="0">
              <a:lnSpc>
                <a:spcPct val="80000"/>
              </a:lnSpc>
              <a:buNone/>
            </a:pPr>
            <a:r>
              <a:rPr lang="en-US" sz="2400" dirty="0" smtClean="0">
                <a:solidFill>
                  <a:srgbClr val="000000"/>
                </a:solidFill>
                <a:latin typeface="Calibri" charset="0"/>
                <a:ea typeface="ＭＳ Ｐゴシック" charset="0"/>
              </a:rPr>
              <a:t>With </a:t>
            </a:r>
            <a:r>
              <a:rPr lang="en-US" sz="2400" dirty="0">
                <a:solidFill>
                  <a:srgbClr val="000000"/>
                </a:solidFill>
                <a:latin typeface="Calibri" charset="0"/>
                <a:ea typeface="ＭＳ Ｐゴシック" charset="0"/>
              </a:rPr>
              <a:t>a BS in Food &amp; Nutrition</a:t>
            </a:r>
          </a:p>
          <a:p>
            <a:pPr marL="0" indent="0">
              <a:lnSpc>
                <a:spcPct val="80000"/>
              </a:lnSpc>
              <a:buFont typeface="Arial" charset="0"/>
              <a:buNone/>
            </a:pPr>
            <a:r>
              <a:rPr lang="en-US" sz="2400" dirty="0" smtClean="0">
                <a:solidFill>
                  <a:srgbClr val="000000"/>
                </a:solidFill>
                <a:latin typeface="Calibri" charset="0"/>
                <a:ea typeface="ＭＳ Ｐゴシック" charset="0"/>
              </a:rPr>
              <a:t>From FSU </a:t>
            </a:r>
            <a:r>
              <a:rPr lang="en-US" sz="2400" dirty="0">
                <a:solidFill>
                  <a:srgbClr val="000000"/>
                </a:solidFill>
                <a:latin typeface="Calibri" charset="0"/>
                <a:ea typeface="ＭＳ Ｐゴシック" charset="0"/>
              </a:rPr>
              <a:t>you will have</a:t>
            </a:r>
            <a:r>
              <a:rPr lang="en-US" sz="2400" dirty="0" smtClean="0">
                <a:solidFill>
                  <a:srgbClr val="000000"/>
                </a:solidFill>
                <a:latin typeface="Calibri" charset="0"/>
                <a:ea typeface="ＭＳ Ｐゴシック" charset="0"/>
              </a:rPr>
              <a:t>…</a:t>
            </a:r>
            <a:endParaRPr lang="en-US" sz="2400" dirty="0">
              <a:solidFill>
                <a:srgbClr val="000000"/>
              </a:solidFill>
              <a:latin typeface="Calibri" charset="0"/>
              <a:ea typeface="ＭＳ Ｐゴシック" charset="0"/>
            </a:endParaRPr>
          </a:p>
          <a:p>
            <a:pPr>
              <a:lnSpc>
                <a:spcPct val="80000"/>
              </a:lnSpc>
            </a:pPr>
            <a:r>
              <a:rPr lang="en-US" sz="2400" dirty="0" smtClean="0">
                <a:solidFill>
                  <a:srgbClr val="000000"/>
                </a:solidFill>
                <a:latin typeface="Calibri" charset="0"/>
                <a:ea typeface="ＭＳ Ｐゴシック" charset="0"/>
              </a:rPr>
              <a:t>Foodservice </a:t>
            </a:r>
            <a:r>
              <a:rPr lang="en-US" sz="2400" dirty="0">
                <a:solidFill>
                  <a:srgbClr val="000000"/>
                </a:solidFill>
                <a:latin typeface="Calibri" charset="0"/>
                <a:ea typeface="ＭＳ Ｐゴシック" charset="0"/>
              </a:rPr>
              <a:t>Systems practicum experience</a:t>
            </a:r>
          </a:p>
          <a:p>
            <a:pPr>
              <a:lnSpc>
                <a:spcPct val="80000"/>
              </a:lnSpc>
            </a:pPr>
            <a:r>
              <a:rPr lang="en-US" sz="2400" dirty="0" smtClean="0">
                <a:solidFill>
                  <a:srgbClr val="000000"/>
                </a:solidFill>
                <a:latin typeface="Calibri" charset="0"/>
                <a:ea typeface="ＭＳ Ｐゴシック" charset="0"/>
              </a:rPr>
              <a:t>“</a:t>
            </a:r>
            <a:r>
              <a:rPr lang="en-US" sz="2400" dirty="0" err="1" smtClean="0">
                <a:solidFill>
                  <a:srgbClr val="000000"/>
                </a:solidFill>
                <a:latin typeface="Calibri" charset="0"/>
                <a:ea typeface="ＭＳ Ｐゴシック" charset="0"/>
              </a:rPr>
              <a:t>ServeSafe</a:t>
            </a:r>
            <a:r>
              <a:rPr lang="en-US" sz="2400" dirty="0" smtClean="0">
                <a:solidFill>
                  <a:srgbClr val="000000"/>
                </a:solidFill>
                <a:latin typeface="Calibri" charset="0"/>
                <a:ea typeface="ＭＳ Ｐゴシック" charset="0"/>
              </a:rPr>
              <a:t>” Certification</a:t>
            </a:r>
            <a:endParaRPr lang="en-US" sz="2400" dirty="0">
              <a:solidFill>
                <a:srgbClr val="000000"/>
              </a:solidFill>
              <a:latin typeface="Calibri" charset="0"/>
              <a:ea typeface="ＭＳ Ｐゴシック" charset="0"/>
            </a:endParaRPr>
          </a:p>
          <a:p>
            <a:pPr marL="0" indent="0">
              <a:lnSpc>
                <a:spcPct val="80000"/>
              </a:lnSpc>
            </a:pPr>
            <a:endParaRPr lang="en-US" sz="2400" dirty="0">
              <a:solidFill>
                <a:srgbClr val="000000"/>
              </a:solidFill>
              <a:latin typeface="Calibri" charset="0"/>
              <a:ea typeface="ＭＳ Ｐゴシック" charset="0"/>
            </a:endParaRPr>
          </a:p>
          <a:p>
            <a:pPr marL="0" indent="0">
              <a:lnSpc>
                <a:spcPct val="80000"/>
              </a:lnSpc>
              <a:buFont typeface="Arial" charset="0"/>
              <a:buNone/>
            </a:pPr>
            <a:r>
              <a:rPr lang="en-US" sz="2400" dirty="0" smtClean="0">
                <a:solidFill>
                  <a:srgbClr val="000000"/>
                </a:solidFill>
                <a:latin typeface="Calibri" charset="0"/>
                <a:ea typeface="ＭＳ Ｐゴシック" charset="0"/>
              </a:rPr>
              <a:t>While you’re </a:t>
            </a:r>
            <a:r>
              <a:rPr lang="en-US" sz="2400" dirty="0">
                <a:solidFill>
                  <a:srgbClr val="000000"/>
                </a:solidFill>
                <a:latin typeface="Calibri" charset="0"/>
                <a:ea typeface="ＭＳ Ｐゴシック" charset="0"/>
              </a:rPr>
              <a:t>a </a:t>
            </a:r>
            <a:r>
              <a:rPr lang="en-US" sz="2400" dirty="0" smtClean="0">
                <a:solidFill>
                  <a:srgbClr val="000000"/>
                </a:solidFill>
                <a:latin typeface="Calibri" charset="0"/>
                <a:ea typeface="ＭＳ Ｐゴシック" charset="0"/>
              </a:rPr>
              <a:t>student you can </a:t>
            </a:r>
            <a:r>
              <a:rPr lang="en-US" sz="2400" dirty="0">
                <a:solidFill>
                  <a:srgbClr val="000000"/>
                </a:solidFill>
                <a:latin typeface="Calibri" charset="0"/>
                <a:ea typeface="ＭＳ Ｐゴシック" charset="0"/>
              </a:rPr>
              <a:t>take advantage of opportunities to work with JSI to increase your school nutrition experiences.</a:t>
            </a:r>
          </a:p>
          <a:p>
            <a:pPr marL="0" indent="0">
              <a:lnSpc>
                <a:spcPct val="80000"/>
              </a:lnSpc>
              <a:buFont typeface="Arial" charset="0"/>
              <a:buNone/>
            </a:pPr>
            <a:endParaRPr lang="en-US" sz="2400" dirty="0">
              <a:solidFill>
                <a:srgbClr val="000000"/>
              </a:solidFill>
              <a:latin typeface="Calibri" charset="0"/>
              <a:ea typeface="ＭＳ Ｐゴシック" charset="0"/>
            </a:endParaRPr>
          </a:p>
          <a:p>
            <a:pPr marL="0" indent="0">
              <a:lnSpc>
                <a:spcPct val="80000"/>
              </a:lnSpc>
              <a:buFont typeface="Arial" charset="0"/>
              <a:buNone/>
            </a:pPr>
            <a:r>
              <a:rPr lang="en-US" sz="2400" dirty="0">
                <a:solidFill>
                  <a:srgbClr val="000000"/>
                </a:solidFill>
                <a:latin typeface="Calibri" charset="0"/>
                <a:ea typeface="ＭＳ Ｐゴシック" charset="0"/>
              </a:rPr>
              <a:t>More information, contact </a:t>
            </a:r>
            <a:br>
              <a:rPr lang="en-US" sz="2400" dirty="0">
                <a:solidFill>
                  <a:srgbClr val="000000"/>
                </a:solidFill>
                <a:latin typeface="Calibri" charset="0"/>
                <a:ea typeface="ＭＳ Ｐゴシック" charset="0"/>
              </a:rPr>
            </a:br>
            <a:r>
              <a:rPr lang="en-US" sz="2400" dirty="0">
                <a:solidFill>
                  <a:srgbClr val="000000"/>
                </a:solidFill>
                <a:latin typeface="Calibri" charset="0"/>
                <a:ea typeface="ＭＳ Ｐゴシック" charset="0"/>
              </a:rPr>
              <a:t>Karen </a:t>
            </a:r>
            <a:r>
              <a:rPr lang="en-US" sz="2400" dirty="0" err="1">
                <a:solidFill>
                  <a:srgbClr val="000000"/>
                </a:solidFill>
                <a:latin typeface="Calibri" charset="0"/>
                <a:ea typeface="ＭＳ Ｐゴシック" charset="0"/>
              </a:rPr>
              <a:t>McGrail</a:t>
            </a:r>
            <a:r>
              <a:rPr lang="en-US" sz="2400" dirty="0">
                <a:solidFill>
                  <a:srgbClr val="000000"/>
                </a:solidFill>
                <a:latin typeface="Calibri" charset="0"/>
                <a:ea typeface="ＭＳ Ｐゴシック" charset="0"/>
              </a:rPr>
              <a:t>, Director of JSI </a:t>
            </a:r>
            <a:br>
              <a:rPr lang="en-US" sz="2400" dirty="0">
                <a:solidFill>
                  <a:srgbClr val="000000"/>
                </a:solidFill>
                <a:latin typeface="Calibri" charset="0"/>
                <a:ea typeface="ＭＳ Ｐゴシック" charset="0"/>
              </a:rPr>
            </a:br>
            <a:r>
              <a:rPr lang="en-US" sz="2400" dirty="0">
                <a:solidFill>
                  <a:srgbClr val="000000"/>
                </a:solidFill>
                <a:latin typeface="Calibri" charset="0"/>
                <a:ea typeface="ＭＳ Ｐゴシック" charset="0"/>
              </a:rPr>
              <a:t>@ </a:t>
            </a:r>
            <a:r>
              <a:rPr lang="en-US" sz="2400" dirty="0">
                <a:solidFill>
                  <a:srgbClr val="000000"/>
                </a:solidFill>
                <a:latin typeface="Calibri" charset="0"/>
                <a:ea typeface="ＭＳ Ｐゴシック" charset="0"/>
                <a:hlinkClick r:id="rId3"/>
              </a:rPr>
              <a:t>kmcgrail@framingham.edu</a:t>
            </a:r>
            <a:r>
              <a:rPr lang="en-US" sz="2400" dirty="0">
                <a:solidFill>
                  <a:srgbClr val="000000"/>
                </a:solidFill>
                <a:latin typeface="Calibri" charset="0"/>
                <a:ea typeface="ＭＳ Ｐゴシック" charset="0"/>
              </a:rPr>
              <a:t> </a:t>
            </a:r>
          </a:p>
        </p:txBody>
      </p:sp>
      <p:sp>
        <p:nvSpPr>
          <p:cNvPr id="5" name="Content Placeholder 4"/>
          <p:cNvSpPr>
            <a:spLocks noGrp="1"/>
          </p:cNvSpPr>
          <p:nvPr>
            <p:ph sz="half" idx="2"/>
          </p:nvPr>
        </p:nvSpPr>
        <p:spPr>
          <a:xfrm>
            <a:off x="4611684" y="1420481"/>
            <a:ext cx="4532315" cy="5437519"/>
          </a:xfrm>
        </p:spPr>
        <p:style>
          <a:lnRef idx="2">
            <a:schemeClr val="dk1"/>
          </a:lnRef>
          <a:fillRef idx="1">
            <a:schemeClr val="lt1"/>
          </a:fillRef>
          <a:effectRef idx="0">
            <a:schemeClr val="dk1"/>
          </a:effectRef>
          <a:fontRef idx="minor">
            <a:schemeClr val="dk1"/>
          </a:fontRef>
        </p:style>
        <p:txBody>
          <a:bodyPr>
            <a:noAutofit/>
          </a:bodyPr>
          <a:lstStyle/>
          <a:p>
            <a:pPr marL="0" indent="0">
              <a:buFont typeface="Arial" charset="0"/>
              <a:buNone/>
            </a:pPr>
            <a:r>
              <a:rPr lang="en-US" sz="2400" dirty="0" smtClean="0">
                <a:solidFill>
                  <a:srgbClr val="000000"/>
                </a:solidFill>
                <a:latin typeface="Calibri" charset="0"/>
                <a:ea typeface="ＭＳ Ｐゴシック" charset="0"/>
              </a:rPr>
              <a:t>FSU </a:t>
            </a:r>
            <a:r>
              <a:rPr lang="en-US" sz="2400" dirty="0">
                <a:solidFill>
                  <a:srgbClr val="000000"/>
                </a:solidFill>
                <a:latin typeface="Calibri" charset="0"/>
                <a:ea typeface="ＭＳ Ｐゴシック" charset="0"/>
              </a:rPr>
              <a:t>offers a MEd in Nutrition Education with a concentration as a School Nutrition Specialist (SNS)</a:t>
            </a:r>
          </a:p>
          <a:p>
            <a:pPr lvl="1"/>
            <a:r>
              <a:rPr lang="en-US" dirty="0">
                <a:solidFill>
                  <a:srgbClr val="000000"/>
                </a:solidFill>
                <a:latin typeface="Calibri" charset="0"/>
                <a:ea typeface="ＭＳ Ｐゴシック" charset="0"/>
              </a:rPr>
              <a:t>10 online courses and 2 semester internship in a school nutrition program</a:t>
            </a:r>
          </a:p>
          <a:p>
            <a:pPr lvl="1"/>
            <a:r>
              <a:rPr lang="en-US" dirty="0">
                <a:solidFill>
                  <a:srgbClr val="000000"/>
                </a:solidFill>
                <a:latin typeface="Calibri" charset="0"/>
                <a:ea typeface="ＭＳ Ｐゴシック" charset="0"/>
              </a:rPr>
              <a:t>Qualifies you to take the SNS credentialing exam</a:t>
            </a:r>
          </a:p>
          <a:p>
            <a:pPr marL="0" indent="0">
              <a:buFont typeface="Arial" charset="0"/>
              <a:buNone/>
            </a:pPr>
            <a:endParaRPr lang="en-US" sz="2400" dirty="0">
              <a:solidFill>
                <a:srgbClr val="000000"/>
              </a:solidFill>
              <a:latin typeface="Calibri" charset="0"/>
              <a:ea typeface="ＭＳ Ｐゴシック" charset="0"/>
            </a:endParaRPr>
          </a:p>
          <a:p>
            <a:pPr marL="0" indent="0">
              <a:buFont typeface="Arial" charset="0"/>
              <a:buNone/>
            </a:pPr>
            <a:r>
              <a:rPr lang="en-US" sz="2400" dirty="0">
                <a:solidFill>
                  <a:srgbClr val="000000"/>
                </a:solidFill>
                <a:latin typeface="Calibri" charset="0"/>
                <a:ea typeface="ＭＳ Ｐゴシック" charset="0"/>
              </a:rPr>
              <a:t>For more information contact </a:t>
            </a:r>
            <a:br>
              <a:rPr lang="en-US" sz="2400" dirty="0">
                <a:solidFill>
                  <a:srgbClr val="000000"/>
                </a:solidFill>
                <a:latin typeface="Calibri" charset="0"/>
                <a:ea typeface="ＭＳ Ｐゴシック" charset="0"/>
              </a:rPr>
            </a:br>
            <a:r>
              <a:rPr lang="en-US" sz="2400" dirty="0">
                <a:solidFill>
                  <a:srgbClr val="000000"/>
                </a:solidFill>
                <a:latin typeface="Calibri" charset="0"/>
                <a:ea typeface="ＭＳ Ｐゴシック" charset="0"/>
              </a:rPr>
              <a:t>Dr. Ann Johnson @ </a:t>
            </a:r>
            <a:r>
              <a:rPr lang="en-US" sz="2400" dirty="0">
                <a:solidFill>
                  <a:srgbClr val="000000"/>
                </a:solidFill>
                <a:latin typeface="Calibri" charset="0"/>
                <a:ea typeface="ＭＳ Ｐゴシック" charset="0"/>
                <a:hlinkClick r:id="rId4"/>
              </a:rPr>
              <a:t>ajohnson3@framingham.edu</a:t>
            </a:r>
            <a:r>
              <a:rPr lang="en-US" sz="2400" dirty="0">
                <a:solidFill>
                  <a:srgbClr val="000000"/>
                </a:solidFill>
                <a:latin typeface="Calibri" charset="0"/>
                <a:ea typeface="ＭＳ Ｐゴシック" charset="0"/>
              </a:rPr>
              <a:t> </a:t>
            </a:r>
          </a:p>
        </p:txBody>
      </p:sp>
    </p:spTree>
    <p:extLst>
      <p:ext uri="{BB962C8B-B14F-4D97-AF65-F5344CB8AC3E}">
        <p14:creationId xmlns:p14="http://schemas.microsoft.com/office/powerpoint/2010/main" val="836545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0" y="6256338"/>
            <a:ext cx="5103813" cy="0"/>
          </a:xfrm>
          <a:prstGeom prst="line">
            <a:avLst/>
          </a:prstGeom>
          <a:noFill/>
          <a:ln w="25400">
            <a:solidFill>
              <a:srgbClr val="804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8436" name="Picture 19" descr="JSI-CMYK-MATTE_Logo-Hrztl.eps"/>
          <p:cNvPicPr>
            <a:picLocks noChangeAspect="1"/>
          </p:cNvPicPr>
          <p:nvPr/>
        </p:nvPicPr>
        <p:blipFill>
          <a:blip r:embed="rId3" cstate="email">
            <a:extLst>
              <a:ext uri="{28A0092B-C50C-407E-A947-70E740481C1C}">
                <a14:useLocalDpi xmlns:a14="http://schemas.microsoft.com/office/drawing/2010/main" val="0"/>
              </a:ext>
            </a:extLst>
          </a:blip>
          <a:srcRect l="34872" t="66473" r="-1215"/>
          <a:stretch>
            <a:fillRect/>
          </a:stretch>
        </p:blipFill>
        <p:spPr bwMode="auto">
          <a:xfrm>
            <a:off x="5103813" y="5561013"/>
            <a:ext cx="3967162"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2"/>
          <p:cNvSpPr txBox="1">
            <a:spLocks noChangeArrowheads="1"/>
          </p:cNvSpPr>
          <p:nvPr/>
        </p:nvSpPr>
        <p:spPr bwMode="auto">
          <a:xfrm>
            <a:off x="0" y="-1"/>
            <a:ext cx="6132203" cy="15696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400" dirty="0">
                <a:solidFill>
                  <a:srgbClr val="000000"/>
                </a:solidFill>
                <a:latin typeface="+mn-lt"/>
                <a:ea typeface="MS PGothic" charset="0"/>
              </a:rPr>
              <a:t>John C. Stalker Institute of Food and Nutrition (JSI) is a partnership between Framingham State University </a:t>
            </a:r>
            <a:r>
              <a:rPr lang="en-US" sz="2400" dirty="0" smtClean="0">
                <a:solidFill>
                  <a:srgbClr val="000000"/>
                </a:solidFill>
                <a:latin typeface="+mn-lt"/>
                <a:ea typeface="MS PGothic" charset="0"/>
              </a:rPr>
              <a:t>&amp; </a:t>
            </a:r>
            <a:r>
              <a:rPr lang="en-US" sz="2400" dirty="0">
                <a:solidFill>
                  <a:srgbClr val="000000"/>
                </a:solidFill>
                <a:latin typeface="+mn-lt"/>
                <a:ea typeface="MS PGothic" charset="0"/>
              </a:rPr>
              <a:t>Massachusetts Department of Elementary and Secondary Education.</a:t>
            </a:r>
          </a:p>
        </p:txBody>
      </p:sp>
      <p:pic>
        <p:nvPicPr>
          <p:cNvPr id="18438" name="Picture 9"/>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3299" y="250674"/>
            <a:ext cx="2454341" cy="120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6"/>
          <p:cNvSpPr txBox="1">
            <a:spLocks noChangeArrowheads="1"/>
          </p:cNvSpPr>
          <p:nvPr/>
        </p:nvSpPr>
        <p:spPr bwMode="auto">
          <a:xfrm>
            <a:off x="190500" y="6376988"/>
            <a:ext cx="2689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b="1" i="1">
                <a:solidFill>
                  <a:srgbClr val="000000"/>
                </a:solidFill>
                <a:latin typeface="Times New Roman" charset="0"/>
                <a:cs typeface="Baskerville" charset="0"/>
              </a:rPr>
              <a:t>www.johnstalkerinstitute.org</a:t>
            </a:r>
          </a:p>
        </p:txBody>
      </p:sp>
      <p:sp>
        <p:nvSpPr>
          <p:cNvPr id="18441" name="Rectangle 2"/>
          <p:cNvSpPr>
            <a:spLocks noChangeArrowheads="1"/>
          </p:cNvSpPr>
          <p:nvPr/>
        </p:nvSpPr>
        <p:spPr bwMode="auto">
          <a:xfrm>
            <a:off x="178473" y="1676639"/>
            <a:ext cx="6172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dirty="0">
                <a:solidFill>
                  <a:srgbClr val="000000"/>
                </a:solidFill>
              </a:rPr>
              <a:t>JSI is located on the campus of Framingham State in the </a:t>
            </a:r>
          </a:p>
          <a:p>
            <a:r>
              <a:rPr lang="en-US" sz="2000" i="1" dirty="0">
                <a:solidFill>
                  <a:srgbClr val="000000"/>
                </a:solidFill>
              </a:rPr>
              <a:t>Towers Office Suites and is center within the Food and Nutrition department. </a:t>
            </a:r>
          </a:p>
          <a:p>
            <a:endParaRPr lang="en-US" sz="2000" i="1" dirty="0">
              <a:solidFill>
                <a:srgbClr val="000000"/>
              </a:solidFill>
            </a:endParaRPr>
          </a:p>
          <a:p>
            <a:r>
              <a:rPr lang="en-US" sz="2000" i="1" dirty="0">
                <a:solidFill>
                  <a:srgbClr val="000000"/>
                </a:solidFill>
              </a:rPr>
              <a:t>Mission of JSI</a:t>
            </a:r>
          </a:p>
          <a:p>
            <a:r>
              <a:rPr lang="en-US" sz="2000" i="1" dirty="0"/>
              <a:t>Use current research and technology to educate and inform Massachusetts school professionals concerned with child nutrition and healthy nutrition environments</a:t>
            </a:r>
            <a:r>
              <a:rPr lang="en-US" sz="2000" i="1" dirty="0" smtClean="0"/>
              <a:t>.</a:t>
            </a:r>
            <a:endParaRPr lang="en-US" sz="2000" i="1" dirty="0"/>
          </a:p>
          <a:p>
            <a:r>
              <a:rPr lang="en-US" sz="2000" i="1" dirty="0"/>
              <a:t>JSI presents workshops, conferences and courses to professionals working in Massachusetts schools with the primary focus on school nutrition. JSI offers Massachusetts schools online resources to help promote a healthy school environment</a:t>
            </a:r>
            <a:r>
              <a:rPr lang="en-US" sz="2000" i="1" dirty="0" smtClean="0"/>
              <a:t>.</a:t>
            </a:r>
            <a:endParaRPr lang="en-US" sz="2000" b="1" i="1" dirty="0"/>
          </a:p>
          <a:p>
            <a:r>
              <a:rPr lang="en-US" sz="2000" b="1" i="1" dirty="0"/>
              <a:t>Check out our web site!</a:t>
            </a:r>
          </a:p>
        </p:txBody>
      </p:sp>
      <p:pic>
        <p:nvPicPr>
          <p:cNvPr id="2" name="Picture 1"/>
          <p:cNvPicPr>
            <a:picLocks noChangeAspect="1"/>
          </p:cNvPicPr>
          <p:nvPr/>
        </p:nvPicPr>
        <p:blipFill>
          <a:blip r:embed="rId5"/>
          <a:stretch>
            <a:fillRect/>
          </a:stretch>
        </p:blipFill>
        <p:spPr>
          <a:xfrm>
            <a:off x="6644612" y="1833515"/>
            <a:ext cx="2248753" cy="3241952"/>
          </a:xfrm>
          <a:prstGeom prst="rect">
            <a:avLst/>
          </a:prstGeom>
          <a:ln>
            <a:solidFill>
              <a:srgbClr val="000066"/>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JSI-CMYK-MATTE_Logo-Hrztl.eps"/>
          <p:cNvPicPr>
            <a:picLocks noChangeAspect="1"/>
          </p:cNvPicPr>
          <p:nvPr/>
        </p:nvPicPr>
        <p:blipFill>
          <a:blip r:embed="rId3" cstate="email">
            <a:extLst>
              <a:ext uri="{28A0092B-C50C-407E-A947-70E740481C1C}">
                <a14:useLocalDpi xmlns:a14="http://schemas.microsoft.com/office/drawing/2010/main" val="0"/>
              </a:ext>
            </a:extLst>
          </a:blip>
          <a:srcRect l="34872" t="66473" r="-1215"/>
          <a:stretch>
            <a:fillRect/>
          </a:stretch>
        </p:blipFill>
        <p:spPr bwMode="auto">
          <a:xfrm>
            <a:off x="5103813" y="5561013"/>
            <a:ext cx="3967162"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p:nvCxnSpPr>
        <p:spPr bwMode="auto">
          <a:xfrm>
            <a:off x="0" y="6256338"/>
            <a:ext cx="5103813" cy="0"/>
          </a:xfrm>
          <a:prstGeom prst="line">
            <a:avLst/>
          </a:prstGeom>
          <a:noFill/>
          <a:ln w="25400">
            <a:solidFill>
              <a:srgbClr val="804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9460" name="TextBox 6"/>
          <p:cNvSpPr txBox="1">
            <a:spLocks noChangeArrowheads="1"/>
          </p:cNvSpPr>
          <p:nvPr/>
        </p:nvSpPr>
        <p:spPr bwMode="auto">
          <a:xfrm>
            <a:off x="190500" y="6376988"/>
            <a:ext cx="2689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3200">
                <a:solidFill>
                  <a:schemeClr val="tx1"/>
                </a:solidFill>
                <a:latin typeface="Calibri" charset="0"/>
                <a:ea typeface="ＭＳ Ｐゴシック" charset="0"/>
              </a:defRPr>
            </a:lvl1pPr>
            <a:lvl2pPr defTabSz="457200">
              <a:defRPr sz="2800">
                <a:solidFill>
                  <a:schemeClr val="tx1"/>
                </a:solidFill>
                <a:latin typeface="Calibri" charset="0"/>
                <a:ea typeface="ＭＳ Ｐゴシック" charset="0"/>
              </a:defRPr>
            </a:lvl2pPr>
            <a:lvl3pPr defTabSz="457200">
              <a:defRPr sz="2400">
                <a:solidFill>
                  <a:schemeClr val="tx1"/>
                </a:solidFill>
                <a:latin typeface="Calibri" charset="0"/>
                <a:ea typeface="ＭＳ Ｐゴシック" charset="0"/>
              </a:defRPr>
            </a:lvl3pPr>
            <a:lvl4pPr defTabSz="457200">
              <a:defRPr sz="2000">
                <a:solidFill>
                  <a:schemeClr val="tx1"/>
                </a:solidFill>
                <a:latin typeface="Calibri" charset="0"/>
                <a:ea typeface="ＭＳ Ｐゴシック" charset="0"/>
              </a:defRPr>
            </a:lvl4pPr>
            <a:lvl5pPr defTabSz="457200">
              <a:defRPr sz="2000">
                <a:solidFill>
                  <a:schemeClr val="tx1"/>
                </a:solidFill>
                <a:latin typeface="Calibri" charset="0"/>
                <a:ea typeface="ＭＳ Ｐゴシック" charset="0"/>
              </a:defRPr>
            </a:lvl5pPr>
            <a:lvl6pPr defTabSz="457200" eaLnBrk="0" fontAlgn="base" hangingPunct="0">
              <a:spcAft>
                <a:spcPct val="0"/>
              </a:spcAft>
              <a:buFont typeface="Arial" charset="0"/>
              <a:buChar char="»"/>
              <a:defRPr sz="2000">
                <a:solidFill>
                  <a:schemeClr val="tx1"/>
                </a:solidFill>
                <a:latin typeface="Calibri" charset="0"/>
                <a:ea typeface="ＭＳ Ｐゴシック" charset="0"/>
              </a:defRPr>
            </a:lvl6pPr>
            <a:lvl7pPr defTabSz="457200" eaLnBrk="0" fontAlgn="base" hangingPunct="0">
              <a:spcAft>
                <a:spcPct val="0"/>
              </a:spcAft>
              <a:buFont typeface="Arial" charset="0"/>
              <a:buChar char="»"/>
              <a:defRPr sz="2000">
                <a:solidFill>
                  <a:schemeClr val="tx1"/>
                </a:solidFill>
                <a:latin typeface="Calibri" charset="0"/>
                <a:ea typeface="ＭＳ Ｐゴシック" charset="0"/>
              </a:defRPr>
            </a:lvl7pPr>
            <a:lvl8pPr defTabSz="457200" eaLnBrk="0" fontAlgn="base" hangingPunct="0">
              <a:spcAft>
                <a:spcPct val="0"/>
              </a:spcAft>
              <a:buFont typeface="Arial" charset="0"/>
              <a:buChar char="»"/>
              <a:defRPr sz="2000">
                <a:solidFill>
                  <a:schemeClr val="tx1"/>
                </a:solidFill>
                <a:latin typeface="Calibri" charset="0"/>
                <a:ea typeface="ＭＳ Ｐゴシック" charset="0"/>
              </a:defRPr>
            </a:lvl8pPr>
            <a:lvl9pPr defTabSz="457200"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b="1" i="1">
                <a:solidFill>
                  <a:srgbClr val="000000"/>
                </a:solidFill>
                <a:latin typeface="Times New Roman" charset="0"/>
                <a:cs typeface="Baskerville" charset="0"/>
              </a:rPr>
              <a:t>www.johnstalkerinstitute.org</a:t>
            </a:r>
          </a:p>
        </p:txBody>
      </p:sp>
      <p:sp>
        <p:nvSpPr>
          <p:cNvPr id="19461" name="Title 7"/>
          <p:cNvSpPr>
            <a:spLocks noGrp="1"/>
          </p:cNvSpPr>
          <p:nvPr>
            <p:ph type="title"/>
          </p:nvPr>
        </p:nvSpPr>
        <p:spPr>
          <a:xfrm>
            <a:off x="-1" y="0"/>
            <a:ext cx="9144001" cy="1086250"/>
          </a:xfrm>
          <a:solidFill>
            <a:schemeClr val="accent1">
              <a:lumMod val="40000"/>
              <a:lumOff val="60000"/>
            </a:schemeClr>
          </a:solidFill>
          <a:ln>
            <a:solidFill>
              <a:srgbClr val="000066"/>
            </a:solidFill>
          </a:ln>
        </p:spPr>
        <p:txBody>
          <a:bodyPr/>
          <a:lstStyle/>
          <a:p>
            <a:r>
              <a:rPr lang="en-US" sz="3200" dirty="0">
                <a:latin typeface="Calibri" charset="0"/>
              </a:rPr>
              <a:t>School Nutrition Opportunities </a:t>
            </a:r>
            <a:r>
              <a:rPr lang="en-US" sz="3200" dirty="0" smtClean="0">
                <a:latin typeface="Calibri" charset="0"/>
              </a:rPr>
              <a:t>for JSI </a:t>
            </a:r>
            <a:r>
              <a:rPr lang="en-US" sz="3200" dirty="0">
                <a:latin typeface="Calibri" charset="0"/>
              </a:rPr>
              <a:t>for Students</a:t>
            </a:r>
          </a:p>
        </p:txBody>
      </p:sp>
      <p:sp>
        <p:nvSpPr>
          <p:cNvPr id="19462" name="Content Placeholder 8"/>
          <p:cNvSpPr>
            <a:spLocks noGrp="1"/>
          </p:cNvSpPr>
          <p:nvPr>
            <p:ph idx="1"/>
          </p:nvPr>
        </p:nvSpPr>
        <p:spPr>
          <a:xfrm>
            <a:off x="306818" y="1115566"/>
            <a:ext cx="8837181" cy="4525963"/>
          </a:xfrm>
        </p:spPr>
        <p:txBody>
          <a:bodyPr/>
          <a:lstStyle/>
          <a:p>
            <a:pPr marL="0" indent="0">
              <a:buFont typeface="Arial" charset="0"/>
              <a:buNone/>
            </a:pPr>
            <a:r>
              <a:rPr lang="en-US" sz="2400" dirty="0">
                <a:solidFill>
                  <a:srgbClr val="000000"/>
                </a:solidFill>
                <a:latin typeface="Calibri" charset="0"/>
              </a:rPr>
              <a:t>There are a variety of ways for FSU students to get involved.  At JSI we have…</a:t>
            </a:r>
          </a:p>
          <a:p>
            <a:pPr marL="685800" lvl="1">
              <a:buFont typeface="Arial" charset="0"/>
              <a:buChar char="•"/>
            </a:pPr>
            <a:r>
              <a:rPr lang="en-US" sz="1800" dirty="0">
                <a:solidFill>
                  <a:srgbClr val="000000"/>
                </a:solidFill>
                <a:latin typeface="Calibri" charset="0"/>
              </a:rPr>
              <a:t>2 Student Workers</a:t>
            </a:r>
          </a:p>
          <a:p>
            <a:pPr marL="685800" lvl="1">
              <a:buFont typeface="Arial" charset="0"/>
              <a:buChar char="•"/>
            </a:pPr>
            <a:r>
              <a:rPr lang="en-US" sz="1800" dirty="0">
                <a:solidFill>
                  <a:srgbClr val="000000"/>
                </a:solidFill>
                <a:latin typeface="Calibri" charset="0"/>
              </a:rPr>
              <a:t>CHOICE program Internships – Go to </a:t>
            </a:r>
            <a:r>
              <a:rPr lang="en-US" sz="1800" dirty="0" err="1">
                <a:solidFill>
                  <a:srgbClr val="000000"/>
                </a:solidFill>
                <a:latin typeface="Calibri" charset="0"/>
              </a:rPr>
              <a:t>RAMTrack</a:t>
            </a:r>
            <a:r>
              <a:rPr lang="en-US" sz="1800" dirty="0">
                <a:solidFill>
                  <a:srgbClr val="000000"/>
                </a:solidFill>
                <a:latin typeface="Calibri" charset="0"/>
              </a:rPr>
              <a:t> for details</a:t>
            </a:r>
          </a:p>
          <a:p>
            <a:pPr marL="685800" lvl="1">
              <a:buFont typeface="Arial" charset="0"/>
              <a:buChar char="•"/>
            </a:pPr>
            <a:r>
              <a:rPr lang="en-US" sz="1800" dirty="0">
                <a:solidFill>
                  <a:srgbClr val="000000"/>
                </a:solidFill>
                <a:latin typeface="Calibri" charset="0"/>
              </a:rPr>
              <a:t>Undergraduate Internships – NUTR 496 Internship in Food and Nutrition</a:t>
            </a:r>
          </a:p>
          <a:p>
            <a:pPr marL="685800" lvl="1">
              <a:buFont typeface="Arial" charset="0"/>
              <a:buChar char="•"/>
            </a:pPr>
            <a:r>
              <a:rPr lang="en-US" sz="1800" dirty="0">
                <a:solidFill>
                  <a:srgbClr val="000000"/>
                </a:solidFill>
                <a:latin typeface="Calibri" charset="0"/>
              </a:rPr>
              <a:t>Graduate Internships</a:t>
            </a:r>
          </a:p>
          <a:p>
            <a:pPr marL="685800" lvl="1">
              <a:buFont typeface="Arial" charset="0"/>
              <a:buChar char="•"/>
            </a:pPr>
            <a:r>
              <a:rPr lang="en-US" sz="1800" dirty="0">
                <a:solidFill>
                  <a:srgbClr val="000000"/>
                </a:solidFill>
                <a:latin typeface="Calibri" charset="0"/>
              </a:rPr>
              <a:t>School Nutrition Projects </a:t>
            </a:r>
            <a:endParaRPr lang="en-US" sz="2400" dirty="0">
              <a:solidFill>
                <a:srgbClr val="000000"/>
              </a:solidFill>
              <a:latin typeface="Calibri" charset="0"/>
            </a:endParaRPr>
          </a:p>
          <a:p>
            <a:pPr marL="0" indent="0" algn="ctr">
              <a:buFont typeface="Arial" charset="0"/>
              <a:buNone/>
            </a:pPr>
            <a:r>
              <a:rPr lang="en-US" sz="2800" i="1" dirty="0">
                <a:latin typeface="Calibri" charset="0"/>
              </a:rPr>
              <a:t>The work we do at JSI may inspire you towards a career as </a:t>
            </a:r>
            <a:r>
              <a:rPr lang="en-US" sz="2800" i="1" dirty="0" smtClean="0">
                <a:latin typeface="Calibri" charset="0"/>
              </a:rPr>
              <a:t>a school </a:t>
            </a:r>
            <a:r>
              <a:rPr lang="en-US" sz="2800" i="1" dirty="0">
                <a:latin typeface="Calibri" charset="0"/>
              </a:rPr>
              <a:t>nutrition </a:t>
            </a:r>
            <a:r>
              <a:rPr lang="en-US" sz="2800" i="1" dirty="0" smtClean="0">
                <a:latin typeface="Calibri" charset="0"/>
              </a:rPr>
              <a:t>director!</a:t>
            </a:r>
            <a:endParaRPr lang="en-US" sz="2400" dirty="0">
              <a:latin typeface="Calibri" charset="0"/>
            </a:endParaRPr>
          </a:p>
          <a:p>
            <a:pPr marL="0" indent="0">
              <a:lnSpc>
                <a:spcPct val="110000"/>
              </a:lnSpc>
              <a:buFont typeface="Arial" charset="0"/>
              <a:buNone/>
            </a:pPr>
            <a:r>
              <a:rPr lang="en-US" sz="2400" dirty="0" smtClean="0">
                <a:latin typeface="Calibri" charset="0"/>
              </a:rPr>
              <a:t>       </a:t>
            </a:r>
            <a:r>
              <a:rPr lang="en-US" sz="2100" dirty="0" smtClean="0">
                <a:latin typeface="Calibri" charset="0"/>
              </a:rPr>
              <a:t>Follow us on </a:t>
            </a:r>
            <a:r>
              <a:rPr lang="en-US" sz="2100" dirty="0" smtClean="0">
                <a:latin typeface="Calibri" charset="0"/>
                <a:hlinkClick r:id="rId4"/>
              </a:rPr>
              <a:t>Facebook</a:t>
            </a:r>
            <a:r>
              <a:rPr lang="en-US" sz="2100" dirty="0" smtClean="0">
                <a:latin typeface="Calibri" charset="0"/>
              </a:rPr>
              <a:t> </a:t>
            </a:r>
            <a:br>
              <a:rPr lang="en-US" sz="2100" dirty="0" smtClean="0">
                <a:latin typeface="Calibri" charset="0"/>
              </a:rPr>
            </a:br>
            <a:r>
              <a:rPr lang="en-US" sz="2100" dirty="0" smtClean="0">
                <a:latin typeface="Calibri" charset="0"/>
              </a:rPr>
              <a:t>        Connect on </a:t>
            </a:r>
            <a:r>
              <a:rPr lang="en-US" sz="2100" dirty="0">
                <a:latin typeface="Calibri" charset="0"/>
                <a:hlinkClick r:id="rId5"/>
              </a:rPr>
              <a:t>LinkedIn</a:t>
            </a:r>
            <a:endParaRPr lang="en-US" sz="2100" i="1" dirty="0">
              <a:latin typeface="Calibri" charset="0"/>
            </a:endParaRPr>
          </a:p>
        </p:txBody>
      </p:sp>
      <p:pic>
        <p:nvPicPr>
          <p:cNvPr id="1946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86199" y="4686299"/>
            <a:ext cx="2587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4"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917948" y="5067300"/>
            <a:ext cx="266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30725" y="623888"/>
            <a:ext cx="4238625" cy="844550"/>
          </a:xfrm>
          <a:solidFill>
            <a:schemeClr val="tx2">
              <a:lumMod val="20000"/>
              <a:lumOff val="80000"/>
            </a:schemeClr>
          </a:solidFill>
          <a:ln>
            <a:solidFill>
              <a:srgbClr val="003399"/>
            </a:solidFill>
          </a:ln>
        </p:spPr>
        <p:txBody>
          <a:bodyPr rtlCol="0">
            <a:normAutofit/>
          </a:bodyPr>
          <a:lstStyle/>
          <a:p>
            <a:pPr eaLnBrk="1" fontAlgn="auto" hangingPunct="1">
              <a:spcAft>
                <a:spcPts val="0"/>
              </a:spcAft>
              <a:defRPr/>
            </a:pPr>
            <a:r>
              <a:rPr lang="en-US" sz="3600" dirty="0" smtClean="0">
                <a:ea typeface="+mj-ea"/>
              </a:rPr>
              <a:t>Government jobs:</a:t>
            </a:r>
            <a:endParaRPr lang="en-US" sz="3600" dirty="0">
              <a:ea typeface="+mj-ea"/>
            </a:endParaRPr>
          </a:p>
        </p:txBody>
      </p:sp>
      <p:sp>
        <p:nvSpPr>
          <p:cNvPr id="3" name="Content Placeholder 2"/>
          <p:cNvSpPr>
            <a:spLocks noGrp="1"/>
          </p:cNvSpPr>
          <p:nvPr>
            <p:ph idx="1"/>
          </p:nvPr>
        </p:nvSpPr>
        <p:spPr>
          <a:ln>
            <a:solidFill>
              <a:schemeClr val="tx1"/>
            </a:solidFill>
          </a:ln>
        </p:spPr>
        <p:txBody>
          <a:bodyPr>
            <a:normAutofit/>
          </a:bodyPr>
          <a:lstStyle/>
          <a:p>
            <a:pPr eaLnBrk="1" hangingPunct="1">
              <a:lnSpc>
                <a:spcPct val="90000"/>
              </a:lnSpc>
            </a:pPr>
            <a:r>
              <a:rPr lang="en-US" dirty="0">
                <a:latin typeface="Calibri" charset="0"/>
              </a:rPr>
              <a:t>Some positions require RD credential (e.g. Dietitian in a VA hospital), but many others do not.  </a:t>
            </a:r>
          </a:p>
          <a:p>
            <a:pPr eaLnBrk="1" hangingPunct="1">
              <a:lnSpc>
                <a:spcPct val="90000"/>
              </a:lnSpc>
            </a:pPr>
            <a:r>
              <a:rPr lang="en-US" dirty="0">
                <a:latin typeface="Calibri" charset="0"/>
              </a:rPr>
              <a:t>All Federal jobs are listed on </a:t>
            </a:r>
            <a:r>
              <a:rPr lang="en-US" u="sng" dirty="0">
                <a:latin typeface="Calibri" charset="0"/>
                <a:hlinkClick r:id="rId2"/>
              </a:rPr>
              <a:t>www.USAjobs.gov</a:t>
            </a:r>
            <a:r>
              <a:rPr lang="en-US" dirty="0">
                <a:latin typeface="Calibri" charset="0"/>
              </a:rPr>
              <a:t> </a:t>
            </a:r>
            <a:r>
              <a:rPr lang="en-US" dirty="0">
                <a:latin typeface="Arial" charset="0"/>
                <a:cs typeface="Arial" charset="0"/>
              </a:rPr>
              <a:t>→</a:t>
            </a:r>
            <a:r>
              <a:rPr lang="en-US" dirty="0">
                <a:latin typeface="Calibri" charset="0"/>
              </a:rPr>
              <a:t> can be searched by keyword (e.g. nutrition) by location and by pay) scale.  Someone with a BS but not RD would probably look for positions in a GS-6 to GS-7 range.  </a:t>
            </a:r>
          </a:p>
          <a:p>
            <a:pPr eaLnBrk="1" hangingPunct="1">
              <a:lnSpc>
                <a:spcPct val="90000"/>
              </a:lnSpc>
            </a:pPr>
            <a:endParaRPr lang="en-US" dirty="0">
              <a:latin typeface="Calibri" charset="0"/>
            </a:endParaRPr>
          </a:p>
        </p:txBody>
      </p:sp>
      <p:sp>
        <p:nvSpPr>
          <p:cNvPr id="4" name="TextBox 3"/>
          <p:cNvSpPr txBox="1"/>
          <p:nvPr/>
        </p:nvSpPr>
        <p:spPr>
          <a:xfrm>
            <a:off x="512618" y="207818"/>
            <a:ext cx="3740727" cy="1260764"/>
          </a:xfrm>
          <a:prstGeom prst="rect">
            <a:avLst/>
          </a:prstGeom>
          <a:noFill/>
        </p:spPr>
        <p:txBody>
          <a:bodyPr>
            <a:prstTxWarp prst="textSlantUp">
              <a:avLst/>
            </a:prstTxWarp>
            <a:spAutoFit/>
          </a:bodyPr>
          <a:lstStyle/>
          <a:p>
            <a:pPr eaLnBrk="0" hangingPunct="0">
              <a:defRPr/>
            </a:pPr>
            <a:r>
              <a:rPr lang="en-US" b="1" dirty="0">
                <a:ln w="18000">
                  <a:solidFill>
                    <a:schemeClr val="accent2">
                      <a:satMod val="140000"/>
                    </a:schemeClr>
                  </a:solidFill>
                  <a:prstDash val="solid"/>
                  <a:miter lim="800000"/>
                </a:ln>
                <a:solidFill>
                  <a:srgbClr val="000066"/>
                </a:solidFill>
                <a:effectLst>
                  <a:outerShdw blurRad="25500" dist="23000" dir="7020000" algn="tl">
                    <a:srgbClr val="000000">
                      <a:alpha val="50000"/>
                    </a:srgbClr>
                  </a:outerShdw>
                </a:effectLst>
                <a:latin typeface="Tempus Sans ITC" pitchFamily="82" charset="0"/>
                <a:ea typeface="MS PGothic" pitchFamily="34" charset="-128"/>
                <a:cs typeface="+mn-cs"/>
              </a:rPr>
              <a:t>Food service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698413" y="2316848"/>
            <a:ext cx="2832100" cy="588962"/>
          </a:xfrm>
          <a:prstGeom prst="rect">
            <a:avLst/>
          </a:prstGeom>
          <a:solidFill>
            <a:schemeClr val="accent1">
              <a:lumMod val="40000"/>
              <a:lumOff val="60000"/>
            </a:schemeClr>
          </a:solidFill>
          <a:ln w="9525">
            <a:solidFill>
              <a:srgbClr val="6600CC"/>
            </a:solidFill>
            <a:miter lim="800000"/>
            <a:headEnd/>
            <a:tailEnd/>
          </a:ln>
        </p:spPr>
        <p:txBody>
          <a:bodyPr wrap="none">
            <a:spAutoFit/>
          </a:bodyPr>
          <a:lstStyle/>
          <a:p>
            <a:pPr eaLnBrk="0" hangingPunct="0">
              <a:defRPr/>
            </a:pPr>
            <a:r>
              <a:rPr lang="en-US" sz="3200" dirty="0">
                <a:solidFill>
                  <a:srgbClr val="006600"/>
                </a:solidFill>
                <a:latin typeface="Comic Sans MS" pitchFamily="66" charset="0"/>
                <a:ea typeface="+mn-ea"/>
                <a:cs typeface="+mn-cs"/>
              </a:rPr>
              <a:t>Certifications</a:t>
            </a:r>
          </a:p>
        </p:txBody>
      </p:sp>
      <p:sp>
        <p:nvSpPr>
          <p:cNvPr id="20483" name="Text Box 4"/>
          <p:cNvSpPr txBox="1">
            <a:spLocks noChangeArrowheads="1"/>
          </p:cNvSpPr>
          <p:nvPr/>
        </p:nvSpPr>
        <p:spPr bwMode="auto">
          <a:xfrm>
            <a:off x="290352" y="3212625"/>
            <a:ext cx="8453437" cy="3416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3600" dirty="0" smtClean="0">
                <a:solidFill>
                  <a:srgbClr val="1C1C1C"/>
                </a:solidFill>
                <a:latin typeface="+mn-lt"/>
                <a:ea typeface="MS PGothic" pitchFamily="34" charset="-128"/>
                <a:cs typeface="Arial" pitchFamily="34" charset="0"/>
              </a:rPr>
              <a:t>Food Safety and Sanitation Certification</a:t>
            </a:r>
          </a:p>
          <a:p>
            <a:pPr>
              <a:spcBef>
                <a:spcPct val="0"/>
              </a:spcBef>
              <a:buFontTx/>
              <a:buNone/>
              <a:defRPr/>
            </a:pPr>
            <a:r>
              <a:rPr lang="en-US" altLang="en-US" sz="3600" dirty="0" smtClean="0">
                <a:solidFill>
                  <a:srgbClr val="1C1C1C"/>
                </a:solidFill>
                <a:latin typeface="+mn-lt"/>
                <a:ea typeface="MS PGothic" pitchFamily="34" charset="-128"/>
                <a:cs typeface="Arial" pitchFamily="34" charset="0"/>
              </a:rPr>
              <a:t>through the Educational Foundation of the </a:t>
            </a:r>
          </a:p>
          <a:p>
            <a:pPr>
              <a:spcBef>
                <a:spcPct val="0"/>
              </a:spcBef>
              <a:buFontTx/>
              <a:buNone/>
              <a:defRPr/>
            </a:pPr>
            <a:r>
              <a:rPr lang="en-US" altLang="en-US" sz="3600" dirty="0" smtClean="0">
                <a:solidFill>
                  <a:srgbClr val="1C1C1C"/>
                </a:solidFill>
                <a:latin typeface="+mn-lt"/>
                <a:ea typeface="MS PGothic" pitchFamily="34" charset="-128"/>
                <a:cs typeface="Arial" pitchFamily="34" charset="0"/>
              </a:rPr>
              <a:t>National Restaurant Association</a:t>
            </a:r>
          </a:p>
          <a:p>
            <a:pPr>
              <a:spcBef>
                <a:spcPct val="0"/>
              </a:spcBef>
              <a:buFontTx/>
              <a:buNone/>
              <a:defRPr/>
            </a:pPr>
            <a:r>
              <a:rPr lang="en-US" altLang="en-US" sz="3600" dirty="0" smtClean="0">
                <a:solidFill>
                  <a:srgbClr val="1C1C1C"/>
                </a:solidFill>
                <a:latin typeface="+mn-lt"/>
                <a:ea typeface="MS PGothic" pitchFamily="34" charset="-128"/>
                <a:cs typeface="Arial" pitchFamily="34" charset="0"/>
              </a:rPr>
              <a:t>Also known as </a:t>
            </a:r>
            <a:r>
              <a:rPr lang="en-US" altLang="en-US" sz="3600" dirty="0" err="1" smtClean="0">
                <a:solidFill>
                  <a:srgbClr val="1C1C1C"/>
                </a:solidFill>
                <a:latin typeface="+mn-lt"/>
                <a:ea typeface="MS PGothic" pitchFamily="34" charset="-128"/>
                <a:cs typeface="Arial" pitchFamily="34" charset="0"/>
              </a:rPr>
              <a:t>ServSafe</a:t>
            </a:r>
            <a:r>
              <a:rPr lang="en-US" altLang="en-US" sz="3600" dirty="0" smtClean="0">
                <a:solidFill>
                  <a:srgbClr val="1C1C1C"/>
                </a:solidFill>
                <a:latin typeface="+mn-lt"/>
                <a:ea typeface="MS PGothic" pitchFamily="34" charset="-128"/>
                <a:cs typeface="Arial" pitchFamily="34" charset="0"/>
              </a:rPr>
              <a:t>  </a:t>
            </a:r>
            <a:br>
              <a:rPr lang="en-US" altLang="en-US" sz="3600" dirty="0" smtClean="0">
                <a:solidFill>
                  <a:srgbClr val="1C1C1C"/>
                </a:solidFill>
                <a:latin typeface="+mn-lt"/>
                <a:ea typeface="MS PGothic" pitchFamily="34" charset="-128"/>
                <a:cs typeface="Arial" pitchFamily="34" charset="0"/>
              </a:rPr>
            </a:br>
            <a:r>
              <a:rPr lang="en-US" altLang="en-US" sz="3600" dirty="0" smtClean="0">
                <a:solidFill>
                  <a:srgbClr val="1C1C1C"/>
                </a:solidFill>
                <a:latin typeface="+mn-lt"/>
                <a:ea typeface="MS PGothic" pitchFamily="34" charset="-128"/>
                <a:cs typeface="Arial" pitchFamily="34" charset="0"/>
                <a:hlinkClick r:id="rId2"/>
              </a:rPr>
              <a:t>https://www.servsafe.com/ss/sra/ma/</a:t>
            </a:r>
            <a:r>
              <a:rPr lang="en-US" altLang="en-US" sz="3600" dirty="0" smtClean="0">
                <a:solidFill>
                  <a:srgbClr val="1C1C1C"/>
                </a:solidFill>
                <a:latin typeface="+mn-lt"/>
                <a:ea typeface="MS PGothic" pitchFamily="34" charset="-128"/>
                <a:cs typeface="Arial" pitchFamily="34" charset="0"/>
              </a:rPr>
              <a:t> </a:t>
            </a:r>
            <a:br>
              <a:rPr lang="en-US" altLang="en-US" sz="3600" dirty="0" smtClean="0">
                <a:solidFill>
                  <a:srgbClr val="1C1C1C"/>
                </a:solidFill>
                <a:latin typeface="+mn-lt"/>
                <a:ea typeface="MS PGothic" pitchFamily="34" charset="-128"/>
                <a:cs typeface="Arial" pitchFamily="34" charset="0"/>
              </a:rPr>
            </a:br>
            <a:r>
              <a:rPr lang="en-US" altLang="en-US" sz="3600" dirty="0" smtClean="0">
                <a:solidFill>
                  <a:srgbClr val="1C1C1C"/>
                </a:solidFill>
                <a:latin typeface="+mn-lt"/>
                <a:ea typeface="MS PGothic" pitchFamily="34" charset="-128"/>
                <a:cs typeface="Arial" pitchFamily="34" charset="0"/>
              </a:rPr>
              <a:t>(Now part of NUTR 384)</a:t>
            </a:r>
          </a:p>
        </p:txBody>
      </p:sp>
      <p:sp>
        <p:nvSpPr>
          <p:cNvPr id="21508" name="WordArt 7"/>
          <p:cNvSpPr>
            <a:spLocks noChangeArrowheads="1" noChangeShapeType="1" noTextEdit="1"/>
          </p:cNvSpPr>
          <p:nvPr/>
        </p:nvSpPr>
        <p:spPr bwMode="auto">
          <a:xfrm>
            <a:off x="551397" y="414338"/>
            <a:ext cx="4511430" cy="1390509"/>
          </a:xfrm>
          <a:prstGeom prst="rect">
            <a:avLst/>
          </a:prstGeom>
        </p:spPr>
        <p:txBody>
          <a:bodyPr wrap="none" fromWordArt="1">
            <a:prstTxWarp prst="textSlantUp">
              <a:avLst>
                <a:gd name="adj" fmla="val 35949"/>
              </a:avLst>
            </a:prstTxWarp>
          </a:bodyPr>
          <a:lstStyle/>
          <a:p>
            <a:pPr algn="ctr"/>
            <a:r>
              <a:rPr lang="en-US" sz="3600" b="1" kern="10" dirty="0">
                <a:ln w="9525">
                  <a:solidFill>
                    <a:srgbClr val="6600CC"/>
                  </a:solidFill>
                  <a:round/>
                  <a:headEnd/>
                  <a:tailEnd/>
                </a:ln>
                <a:solidFill>
                  <a:srgbClr val="003399"/>
                </a:solidFill>
                <a:latin typeface="Tempus Sans ITC"/>
                <a:ea typeface="Tempus Sans ITC"/>
                <a:cs typeface="Tempus Sans ITC"/>
              </a:rPr>
              <a:t>Food Service</a:t>
            </a:r>
          </a:p>
        </p:txBody>
      </p:sp>
      <p:pic>
        <p:nvPicPr>
          <p:cNvPr id="21509" name="Picture 10" descr="TC-CA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0250" y="219075"/>
            <a:ext cx="23749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9144000" cy="1402915"/>
          </a:xfrm>
          <a:solidFill>
            <a:schemeClr val="accent3">
              <a:lumMod val="40000"/>
              <a:lumOff val="60000"/>
            </a:schemeClr>
          </a:solidFill>
          <a:ln>
            <a:solidFill>
              <a:srgbClr val="000000"/>
            </a:solidFill>
            <a:miter lim="800000"/>
            <a:headEnd/>
            <a:tailEnd/>
          </a:ln>
        </p:spPr>
        <p:txBody>
          <a:bodyPr/>
          <a:lstStyle/>
          <a:p>
            <a:r>
              <a:rPr lang="en-US" sz="4000" dirty="0">
                <a:solidFill>
                  <a:srgbClr val="000066"/>
                </a:solidFill>
                <a:latin typeface="Calibri" charset="0"/>
              </a:rPr>
              <a:t>Good news from the </a:t>
            </a:r>
            <a:br>
              <a:rPr lang="en-US" sz="4000" dirty="0">
                <a:solidFill>
                  <a:srgbClr val="000066"/>
                </a:solidFill>
                <a:latin typeface="Calibri" charset="0"/>
              </a:rPr>
            </a:br>
            <a:r>
              <a:rPr lang="en-US" sz="4000" dirty="0">
                <a:solidFill>
                  <a:srgbClr val="000066"/>
                </a:solidFill>
                <a:latin typeface="Calibri" charset="0"/>
              </a:rPr>
              <a:t>US Bureau of Labor Statistics: </a:t>
            </a:r>
          </a:p>
        </p:txBody>
      </p:sp>
      <p:sp>
        <p:nvSpPr>
          <p:cNvPr id="3075" name="Content Placeholder 2"/>
          <p:cNvSpPr>
            <a:spLocks noGrp="1"/>
          </p:cNvSpPr>
          <p:nvPr>
            <p:ph idx="1"/>
          </p:nvPr>
        </p:nvSpPr>
        <p:spPr>
          <a:xfrm>
            <a:off x="0" y="1445654"/>
            <a:ext cx="9144000" cy="5236981"/>
          </a:xfrm>
          <a:ln>
            <a:solidFill>
              <a:srgbClr val="000000"/>
            </a:solidFill>
            <a:miter lim="800000"/>
            <a:headEnd/>
            <a:tailEnd/>
          </a:ln>
        </p:spPr>
        <p:txBody>
          <a:bodyPr/>
          <a:lstStyle/>
          <a:p>
            <a:r>
              <a:rPr lang="en-US" sz="2800" dirty="0">
                <a:latin typeface="Calibri" charset="0"/>
              </a:rPr>
              <a:t>Employment of dietitians and nutritionists is </a:t>
            </a:r>
            <a:r>
              <a:rPr lang="en-US" sz="2800" i="1" dirty="0">
                <a:latin typeface="Calibri" charset="0"/>
              </a:rPr>
              <a:t>projected to grow 21% from 2012 to 2022, </a:t>
            </a:r>
            <a:r>
              <a:rPr lang="en-US" sz="2800" i="1" u="sng" dirty="0">
                <a:latin typeface="Calibri" charset="0"/>
              </a:rPr>
              <a:t>faster than the average for all occupations</a:t>
            </a:r>
            <a:r>
              <a:rPr lang="en-US" sz="2800" i="1" dirty="0" smtClean="0">
                <a:latin typeface="Calibri" charset="0"/>
              </a:rPr>
              <a:t>.</a:t>
            </a:r>
          </a:p>
          <a:p>
            <a:r>
              <a:rPr lang="en-US" sz="2800" dirty="0" smtClean="0">
                <a:latin typeface="Calibri" charset="0"/>
              </a:rPr>
              <a:t>Fitness and aerobics instructors: projected = </a:t>
            </a:r>
            <a:r>
              <a:rPr lang="en-US" sz="2800" i="1" dirty="0" smtClean="0">
                <a:latin typeface="Calibri" charset="0"/>
              </a:rPr>
              <a:t>increase 13%</a:t>
            </a:r>
            <a:endParaRPr lang="en-US" sz="2800" i="1" dirty="0">
              <a:latin typeface="Calibri" charset="0"/>
            </a:endParaRPr>
          </a:p>
          <a:p>
            <a:r>
              <a:rPr lang="en-US" sz="2800" dirty="0">
                <a:latin typeface="Calibri" charset="0"/>
              </a:rPr>
              <a:t>Role of </a:t>
            </a:r>
            <a:r>
              <a:rPr lang="en-US" sz="2800" dirty="0" smtClean="0">
                <a:latin typeface="Calibri" charset="0"/>
              </a:rPr>
              <a:t>food and exercise </a:t>
            </a:r>
            <a:r>
              <a:rPr lang="en-US" sz="2800" dirty="0">
                <a:latin typeface="Calibri" charset="0"/>
              </a:rPr>
              <a:t>in preventing &amp; treating illnesses, such as </a:t>
            </a:r>
            <a:r>
              <a:rPr lang="en-US" sz="2800" dirty="0" smtClean="0">
                <a:latin typeface="Calibri" charset="0"/>
              </a:rPr>
              <a:t>diabetes: </a:t>
            </a:r>
            <a:r>
              <a:rPr lang="en-US" sz="2800" dirty="0">
                <a:latin typeface="Calibri" charset="0"/>
              </a:rPr>
              <a:t>now well known.</a:t>
            </a:r>
          </a:p>
          <a:p>
            <a:r>
              <a:rPr lang="en-US" sz="2800" dirty="0">
                <a:latin typeface="Calibri" charset="0"/>
              </a:rPr>
              <a:t>More </a:t>
            </a:r>
            <a:r>
              <a:rPr lang="en-US" sz="2800" dirty="0" smtClean="0">
                <a:latin typeface="Calibri" charset="0"/>
              </a:rPr>
              <a:t>Dietitians </a:t>
            </a:r>
            <a:r>
              <a:rPr lang="en-US" sz="2800" dirty="0">
                <a:latin typeface="Calibri" charset="0"/>
              </a:rPr>
              <a:t>&amp; </a:t>
            </a:r>
            <a:r>
              <a:rPr lang="en-US" sz="2800" dirty="0" smtClean="0">
                <a:latin typeface="Calibri" charset="0"/>
              </a:rPr>
              <a:t>Nutritionists needed </a:t>
            </a:r>
            <a:r>
              <a:rPr lang="en-US" sz="2800" dirty="0">
                <a:latin typeface="Calibri" charset="0"/>
              </a:rPr>
              <a:t>to </a:t>
            </a:r>
            <a:r>
              <a:rPr lang="en-US" sz="2800" dirty="0" smtClean="0">
                <a:latin typeface="Calibri" charset="0"/>
              </a:rPr>
              <a:t>care </a:t>
            </a:r>
            <a:r>
              <a:rPr lang="en-US" sz="2800" dirty="0">
                <a:latin typeface="Calibri" charset="0"/>
              </a:rPr>
              <a:t>for patients with various medical conditions and to advise people who want to improve their overall health</a:t>
            </a:r>
            <a:r>
              <a:rPr lang="en-US" sz="2800" dirty="0" smtClean="0">
                <a:latin typeface="Calibri" charset="0"/>
              </a:rPr>
              <a:t>.</a:t>
            </a:r>
          </a:p>
          <a:p>
            <a:r>
              <a:rPr lang="en-US" sz="2800" dirty="0" smtClean="0">
                <a:latin typeface="Calibri" charset="0"/>
              </a:rPr>
              <a:t>Nutrition: </a:t>
            </a:r>
            <a:r>
              <a:rPr lang="en-US" sz="2800" dirty="0">
                <a:latin typeface="Calibri" charset="0"/>
                <a:hlinkClick r:id="rId2"/>
              </a:rPr>
              <a:t>http://</a:t>
            </a:r>
            <a:r>
              <a:rPr lang="en-US" sz="2800" dirty="0" smtClean="0">
                <a:latin typeface="Calibri" charset="0"/>
                <a:hlinkClick r:id="rId2"/>
              </a:rPr>
              <a:t>www.bls.gov/oes/current/oes291031.htm</a:t>
            </a:r>
            <a:r>
              <a:rPr lang="en-US" sz="2800" dirty="0" smtClean="0">
                <a:latin typeface="Calibri" charset="0"/>
              </a:rPr>
              <a:t> </a:t>
            </a:r>
          </a:p>
          <a:p>
            <a:r>
              <a:rPr lang="en-US" sz="2800" dirty="0">
                <a:latin typeface="Calibri" charset="0"/>
              </a:rPr>
              <a:t>Fitness: </a:t>
            </a:r>
            <a:r>
              <a:rPr lang="en-US" sz="2800" dirty="0">
                <a:latin typeface="Calibri" charset="0"/>
                <a:hlinkClick r:id="rId3"/>
              </a:rPr>
              <a:t>http://www.bls.gov/oes/current/oes399031.htm</a:t>
            </a:r>
            <a:endParaRPr lang="en-US" sz="2800" dirty="0" smtClean="0">
              <a:latin typeface="Calibri" charset="0"/>
            </a:endParaRPr>
          </a:p>
        </p:txBody>
      </p:sp>
    </p:spTree>
    <p:extLst>
      <p:ext uri="{BB962C8B-B14F-4D97-AF65-F5344CB8AC3E}">
        <p14:creationId xmlns:p14="http://schemas.microsoft.com/office/powerpoint/2010/main" val="1468815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081588" y="687388"/>
            <a:ext cx="2733675" cy="1065212"/>
          </a:xfrm>
          <a:solidFill>
            <a:srgbClr val="E1F0FF"/>
          </a:solidFill>
          <a:ln>
            <a:solidFill>
              <a:srgbClr val="1C1C1C"/>
            </a:solidFill>
            <a:miter lim="800000"/>
            <a:headEnd/>
            <a:tailEnd/>
          </a:ln>
        </p:spPr>
        <p:txBody>
          <a:bodyPr/>
          <a:lstStyle/>
          <a:p>
            <a:pPr eaLnBrk="1" hangingPunct="1"/>
            <a:r>
              <a:rPr lang="en-US" sz="4000">
                <a:latin typeface="Calibri" charset="0"/>
              </a:rPr>
              <a:t>Schools</a:t>
            </a:r>
          </a:p>
        </p:txBody>
      </p:sp>
      <p:sp>
        <p:nvSpPr>
          <p:cNvPr id="22531" name="Rectangle 3"/>
          <p:cNvSpPr>
            <a:spLocks noGrp="1" noChangeArrowheads="1"/>
          </p:cNvSpPr>
          <p:nvPr>
            <p:ph idx="1"/>
          </p:nvPr>
        </p:nvSpPr>
        <p:spPr>
          <a:xfrm>
            <a:off x="520700" y="2128838"/>
            <a:ext cx="7937500" cy="4538662"/>
          </a:xfrm>
          <a:solidFill>
            <a:schemeClr val="bg1"/>
          </a:solidFill>
          <a:ln>
            <a:solidFill>
              <a:srgbClr val="1C1C1C"/>
            </a:solidFill>
            <a:miter lim="800000"/>
            <a:headEnd/>
            <a:tailEnd/>
          </a:ln>
        </p:spPr>
        <p:txBody>
          <a:bodyPr/>
          <a:lstStyle/>
          <a:p>
            <a:pPr eaLnBrk="1" hangingPunct="1"/>
            <a:r>
              <a:rPr lang="en-US" dirty="0">
                <a:latin typeface="Calibri" charset="0"/>
              </a:rPr>
              <a:t>School Nutrition Association of Massachusetts </a:t>
            </a:r>
          </a:p>
          <a:p>
            <a:pPr lvl="1" eaLnBrk="1" hangingPunct="1"/>
            <a:r>
              <a:rPr lang="en-US" dirty="0">
                <a:latin typeface="Calibri" charset="0"/>
              </a:rPr>
              <a:t> </a:t>
            </a:r>
            <a:r>
              <a:rPr lang="en-US" u="sng" dirty="0">
                <a:latin typeface="Calibri" charset="0"/>
                <a:hlinkClick r:id="rId2"/>
              </a:rPr>
              <a:t>http://www.schoolnutrition.info/</a:t>
            </a:r>
            <a:endParaRPr lang="en-US" u="sng" dirty="0">
              <a:latin typeface="Calibri" charset="0"/>
            </a:endParaRPr>
          </a:p>
          <a:p>
            <a:pPr eaLnBrk="1" hangingPunct="1"/>
            <a:r>
              <a:rPr lang="en-US" sz="3600" dirty="0">
                <a:latin typeface="Calibri" charset="0"/>
              </a:rPr>
              <a:t>Nutrition education training program</a:t>
            </a:r>
          </a:p>
          <a:p>
            <a:pPr lvl="1" eaLnBrk="1" hangingPunct="1"/>
            <a:r>
              <a:rPr lang="en-US" dirty="0">
                <a:latin typeface="Calibri" charset="0"/>
                <a:hlinkClick r:id="rId3"/>
              </a:rPr>
              <a:t>http://www.doe.mass.edu/cnp/edtrain.html</a:t>
            </a:r>
            <a:endParaRPr lang="en-US" dirty="0">
              <a:latin typeface="Calibri" charset="0"/>
            </a:endParaRPr>
          </a:p>
        </p:txBody>
      </p:sp>
      <p:pic>
        <p:nvPicPr>
          <p:cNvPr id="22532" name="Picture 5" descr="http://tbn0.google.com/images?q=tbn:HEq0kZzcxKzxqM:http://www.lindleyfoodservice.com/images/school_lunch.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126" y="5118193"/>
            <a:ext cx="1801780" cy="133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81353" y="196948"/>
            <a:ext cx="3514792" cy="1396325"/>
          </a:xfrm>
          <a:prstGeom prst="rect">
            <a:avLst/>
          </a:prstGeom>
          <a:noFill/>
        </p:spPr>
        <p:txBody>
          <a:bodyPr>
            <a:prstTxWarp prst="textSlantUp">
              <a:avLst/>
            </a:prstTxWarp>
            <a:spAutoFit/>
          </a:bodyPr>
          <a:lstStyle/>
          <a:p>
            <a:pPr eaLnBrk="0" hangingPunct="0">
              <a:defRPr/>
            </a:pPr>
            <a:r>
              <a:rPr lang="en-US" sz="3600" b="1" kern="10" dirty="0">
                <a:ln w="9525">
                  <a:solidFill>
                    <a:srgbClr val="6600CC"/>
                  </a:solidFill>
                  <a:round/>
                  <a:headEnd/>
                  <a:tailEnd/>
                </a:ln>
                <a:solidFill>
                  <a:srgbClr val="003399"/>
                </a:solidFill>
                <a:latin typeface="Tempus Sans ITC"/>
                <a:ea typeface="+mn-ea"/>
                <a:cs typeface="+mn-cs"/>
              </a:rPr>
              <a:t>Food Service</a:t>
            </a:r>
          </a:p>
        </p:txBody>
      </p:sp>
      <p:pic>
        <p:nvPicPr>
          <p:cNvPr id="7" name="Picture 6"/>
          <p:cNvPicPr>
            <a:picLocks noChangeAspect="1"/>
          </p:cNvPicPr>
          <p:nvPr/>
        </p:nvPicPr>
        <p:blipFill>
          <a:blip r:embed="rId6"/>
          <a:stretch>
            <a:fillRect/>
          </a:stretch>
        </p:blipFill>
        <p:spPr>
          <a:xfrm>
            <a:off x="5112953" y="5005107"/>
            <a:ext cx="1888117" cy="157343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4"/>
          <p:cNvSpPr txBox="1">
            <a:spLocks noChangeArrowheads="1"/>
          </p:cNvSpPr>
          <p:nvPr/>
        </p:nvSpPr>
        <p:spPr bwMode="auto">
          <a:xfrm>
            <a:off x="116963" y="3572998"/>
            <a:ext cx="9027037"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114300" eaLnBrk="0" hangingPunct="0">
              <a:spcBef>
                <a:spcPct val="20000"/>
              </a:spcBef>
              <a:buFont typeface="Arial" pitchFamily="34" charset="0"/>
              <a:buChar char="–"/>
              <a:defRPr sz="2800">
                <a:solidFill>
                  <a:schemeClr val="tx1"/>
                </a:solidFill>
                <a:latin typeface="Calibri" pitchFamily="34" charset="0"/>
              </a:defRPr>
            </a:lvl2pPr>
            <a:lvl3pPr marL="5715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457200" indent="-457200"/>
            <a:r>
              <a:rPr lang="en-US" dirty="0" smtClean="0"/>
              <a:t>Clinical </a:t>
            </a:r>
            <a:r>
              <a:rPr lang="en-US" dirty="0"/>
              <a:t>Dietitian </a:t>
            </a:r>
            <a:r>
              <a:rPr lang="en-US" dirty="0" smtClean="0"/>
              <a:t>jobs are typically in hospitals, assisted living facilities</a:t>
            </a:r>
            <a:r>
              <a:rPr lang="en-US" dirty="0"/>
              <a:t> </a:t>
            </a:r>
            <a:r>
              <a:rPr lang="en-US" dirty="0" smtClean="0"/>
              <a:t>&amp; nursing homes</a:t>
            </a:r>
            <a:endParaRPr lang="en-US" dirty="0"/>
          </a:p>
          <a:p>
            <a:pPr marL="457200" indent="-457200"/>
            <a:r>
              <a:rPr lang="en-US" dirty="0"/>
              <a:t>Sample job description:</a:t>
            </a:r>
          </a:p>
          <a:p>
            <a:pPr marL="457200" indent="-457200"/>
            <a:r>
              <a:rPr lang="en-US" dirty="0">
                <a:hlinkClick r:id="rId2"/>
              </a:rPr>
              <a:t>http://dot-job-descriptions.careerplanner.com/DIETITIAN-CLINICAL.cfm</a:t>
            </a:r>
            <a:r>
              <a:rPr lang="en-US" dirty="0"/>
              <a:t> </a:t>
            </a:r>
          </a:p>
        </p:txBody>
      </p:sp>
      <p:sp>
        <p:nvSpPr>
          <p:cNvPr id="23556" name="WordArt 7"/>
          <p:cNvSpPr>
            <a:spLocks noChangeArrowheads="1" noChangeShapeType="1" noTextEdit="1"/>
          </p:cNvSpPr>
          <p:nvPr/>
        </p:nvSpPr>
        <p:spPr bwMode="auto">
          <a:xfrm>
            <a:off x="285750" y="14288"/>
            <a:ext cx="3248025" cy="1457325"/>
          </a:xfrm>
          <a:prstGeom prst="rect">
            <a:avLst/>
          </a:prstGeom>
        </p:spPr>
        <p:txBody>
          <a:bodyPr wrap="none" fromWordArt="1">
            <a:prstTxWarp prst="textSlantUp">
              <a:avLst>
                <a:gd name="adj" fmla="val 35949"/>
              </a:avLst>
            </a:prstTxWarp>
          </a:bodyPr>
          <a:lstStyle/>
          <a:p>
            <a:pPr algn="ctr"/>
            <a:r>
              <a:rPr lang="en-US" sz="3600" b="1" kern="10" dirty="0">
                <a:ln w="9525">
                  <a:solidFill>
                    <a:srgbClr val="6600CC"/>
                  </a:solidFill>
                  <a:round/>
                  <a:headEnd/>
                  <a:tailEnd/>
                </a:ln>
                <a:solidFill>
                  <a:srgbClr val="003399"/>
                </a:solidFill>
                <a:latin typeface="Tempus Sans ITC"/>
                <a:ea typeface="Tempus Sans ITC"/>
                <a:cs typeface="Tempus Sans ITC"/>
              </a:rPr>
              <a:t>Clinical</a:t>
            </a:r>
          </a:p>
        </p:txBody>
      </p:sp>
      <p:pic>
        <p:nvPicPr>
          <p:cNvPr id="23557" name="Picture 9" descr="D047-8i">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8390" y="1467945"/>
            <a:ext cx="2861681" cy="190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146372" y="250692"/>
            <a:ext cx="3224838" cy="1520731"/>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58226" y="2022097"/>
            <a:ext cx="3646909" cy="1390332"/>
          </a:xfrm>
          <a:prstGeom prst="rect">
            <a:avLst/>
          </a:prstGeom>
        </p:spPr>
      </p:pic>
    </p:spTree>
    <p:extLst>
      <p:ext uri="{BB962C8B-B14F-4D97-AF65-F5344CB8AC3E}">
        <p14:creationId xmlns:p14="http://schemas.microsoft.com/office/powerpoint/2010/main" val="3322371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7386"/>
            <a:ext cx="5056771" cy="1754712"/>
          </a:xfrm>
        </p:spPr>
        <p:txBody>
          <a:bodyPr>
            <a:prstTxWarp prst="textSlantUp">
              <a:avLst/>
            </a:prstTxWarp>
          </a:bodyPr>
          <a:lstStyle/>
          <a:p>
            <a:r>
              <a:rPr lang="en-US" b="1" kern="10" dirty="0" smtClean="0">
                <a:ln w="9525">
                  <a:solidFill>
                    <a:srgbClr val="6600CC"/>
                  </a:solidFill>
                  <a:round/>
                  <a:headEnd/>
                  <a:tailEnd/>
                </a:ln>
                <a:solidFill>
                  <a:srgbClr val="003399"/>
                </a:solidFill>
                <a:latin typeface="Tempus Sans ITC"/>
                <a:ea typeface="Tempus Sans ITC"/>
                <a:cs typeface="Tempus Sans ITC"/>
              </a:rPr>
              <a:t>Clinical</a:t>
            </a:r>
            <a:endParaRPr lang="en-US" dirty="0"/>
          </a:p>
        </p:txBody>
      </p:sp>
      <p:sp>
        <p:nvSpPr>
          <p:cNvPr id="3" name="Content Placeholder 2"/>
          <p:cNvSpPr>
            <a:spLocks noGrp="1"/>
          </p:cNvSpPr>
          <p:nvPr>
            <p:ph idx="1"/>
          </p:nvPr>
        </p:nvSpPr>
        <p:spPr>
          <a:xfrm>
            <a:off x="350889" y="2072231"/>
            <a:ext cx="8588426" cy="4645810"/>
          </a:xfrm>
          <a:ln>
            <a:solidFill>
              <a:schemeClr val="accent1"/>
            </a:solidFill>
          </a:ln>
        </p:spPr>
        <p:txBody>
          <a:bodyPr/>
          <a:lstStyle/>
          <a:p>
            <a:pPr marL="457200" indent="-457200">
              <a:lnSpc>
                <a:spcPct val="110000"/>
              </a:lnSpc>
              <a:spcBef>
                <a:spcPct val="0"/>
              </a:spcBef>
              <a:buClr>
                <a:schemeClr val="bg1"/>
              </a:buClr>
              <a:buFont typeface="Wingdings" panose="05000000000000000000" pitchFamily="2" charset="2"/>
              <a:buChar char="Ø"/>
              <a:defRPr/>
            </a:pPr>
            <a:r>
              <a:rPr lang="en-US" altLang="en-US" dirty="0" smtClean="0">
                <a:solidFill>
                  <a:srgbClr val="1C1C1C"/>
                </a:solidFill>
                <a:ea typeface="MS PGothic" pitchFamily="34" charset="-128"/>
                <a:cs typeface="Arial" pitchFamily="34" charset="0"/>
              </a:rPr>
              <a:t>Other jobs:</a:t>
            </a:r>
            <a:br>
              <a:rPr lang="en-US" altLang="en-US" dirty="0" smtClean="0">
                <a:solidFill>
                  <a:srgbClr val="1C1C1C"/>
                </a:solidFill>
                <a:ea typeface="MS PGothic" pitchFamily="34" charset="-128"/>
                <a:cs typeface="Arial" pitchFamily="34" charset="0"/>
              </a:rPr>
            </a:br>
            <a:r>
              <a:rPr lang="en-US" altLang="en-US" dirty="0" smtClean="0">
                <a:solidFill>
                  <a:srgbClr val="1C1C1C"/>
                </a:solidFill>
                <a:ea typeface="MS PGothic" pitchFamily="34" charset="-128"/>
                <a:cs typeface="Arial" pitchFamily="34" charset="0"/>
              </a:rPr>
              <a:t>Diet </a:t>
            </a:r>
            <a:r>
              <a:rPr lang="en-US" altLang="en-US" dirty="0">
                <a:solidFill>
                  <a:srgbClr val="1C1C1C"/>
                </a:solidFill>
                <a:ea typeface="MS PGothic" pitchFamily="34" charset="-128"/>
                <a:cs typeface="Arial" pitchFamily="34" charset="0"/>
              </a:rPr>
              <a:t>Technician in Hospital</a:t>
            </a:r>
          </a:p>
          <a:p>
            <a:pPr marL="571500" lvl="1" indent="-457200">
              <a:lnSpc>
                <a:spcPct val="110000"/>
              </a:lnSpc>
              <a:spcBef>
                <a:spcPct val="0"/>
              </a:spcBef>
              <a:buClr>
                <a:schemeClr val="bg1"/>
              </a:buClr>
              <a:buFont typeface="Wingdings" panose="05000000000000000000" pitchFamily="2" charset="2"/>
              <a:buChar char="Ø"/>
              <a:defRPr/>
            </a:pPr>
            <a:r>
              <a:rPr lang="en-US" altLang="en-US" dirty="0">
                <a:solidFill>
                  <a:srgbClr val="1C1C1C"/>
                </a:solidFill>
                <a:ea typeface="MS PGothic" pitchFamily="34" charset="-128"/>
                <a:cs typeface="Arial" pitchFamily="34" charset="0"/>
              </a:rPr>
              <a:t>	</a:t>
            </a:r>
            <a:r>
              <a:rPr lang="en-US" altLang="en-US" sz="2400" dirty="0">
                <a:solidFill>
                  <a:srgbClr val="1C1C1C"/>
                </a:solidFill>
                <a:ea typeface="MS PGothic" pitchFamily="34" charset="-128"/>
                <a:cs typeface="Arial" pitchFamily="34" charset="0"/>
              </a:rPr>
              <a:t>Responsibilities vary according to institution</a:t>
            </a:r>
            <a:br>
              <a:rPr lang="en-US" altLang="en-US" sz="2400" dirty="0">
                <a:solidFill>
                  <a:srgbClr val="1C1C1C"/>
                </a:solidFill>
                <a:ea typeface="MS PGothic" pitchFamily="34" charset="-128"/>
                <a:cs typeface="Arial" pitchFamily="34" charset="0"/>
              </a:rPr>
            </a:br>
            <a:r>
              <a:rPr lang="en-US" altLang="en-US" sz="2400" dirty="0">
                <a:solidFill>
                  <a:srgbClr val="1C1C1C"/>
                </a:solidFill>
                <a:ea typeface="MS PGothic" pitchFamily="34" charset="-128"/>
                <a:cs typeface="Arial" pitchFamily="34" charset="0"/>
              </a:rPr>
              <a:t>	NOTE: you qualify to take the exam with a 4-year degree in 	Foods and Nutrition Dietetics: </a:t>
            </a:r>
            <a:br>
              <a:rPr lang="en-US" altLang="en-US" sz="2400" dirty="0">
                <a:solidFill>
                  <a:srgbClr val="1C1C1C"/>
                </a:solidFill>
                <a:ea typeface="MS PGothic" pitchFamily="34" charset="-128"/>
                <a:cs typeface="Arial" pitchFamily="34" charset="0"/>
              </a:rPr>
            </a:br>
            <a:r>
              <a:rPr lang="en-US" altLang="en-US" sz="2400" dirty="0">
                <a:solidFill>
                  <a:srgbClr val="1C1C1C"/>
                </a:solidFill>
                <a:ea typeface="MS PGothic" pitchFamily="34" charset="-128"/>
                <a:cs typeface="Arial" pitchFamily="34" charset="0"/>
              </a:rPr>
              <a:t>	</a:t>
            </a:r>
            <a:r>
              <a:rPr lang="en-US" altLang="en-US" sz="1800" dirty="0">
                <a:solidFill>
                  <a:srgbClr val="1C1C1C"/>
                </a:solidFill>
                <a:ea typeface="MS PGothic" pitchFamily="34" charset="-128"/>
                <a:cs typeface="Arial" pitchFamily="34" charset="0"/>
                <a:hlinkClick r:id="rId2"/>
              </a:rPr>
              <a:t>http://www.eatright.org/students/education/becomeregistered.aspx</a:t>
            </a:r>
            <a:r>
              <a:rPr lang="en-US" altLang="en-US" sz="1800" dirty="0">
                <a:solidFill>
                  <a:srgbClr val="1C1C1C"/>
                </a:solidFill>
                <a:ea typeface="MS PGothic" pitchFamily="34" charset="-128"/>
                <a:cs typeface="Arial" pitchFamily="34" charset="0"/>
              </a:rPr>
              <a:t> </a:t>
            </a:r>
          </a:p>
          <a:p>
            <a:pPr marL="571500" lvl="1" indent="-457200">
              <a:lnSpc>
                <a:spcPct val="110000"/>
              </a:lnSpc>
              <a:spcBef>
                <a:spcPct val="0"/>
              </a:spcBef>
              <a:buClr>
                <a:schemeClr val="bg1"/>
              </a:buClr>
              <a:buFont typeface="Wingdings" panose="05000000000000000000" pitchFamily="2" charset="2"/>
              <a:buChar char="Ø"/>
              <a:defRPr/>
            </a:pPr>
            <a:r>
              <a:rPr lang="en-US" altLang="en-US" dirty="0">
                <a:solidFill>
                  <a:srgbClr val="1C1C1C"/>
                </a:solidFill>
                <a:ea typeface="MS PGothic" pitchFamily="34" charset="-128"/>
                <a:cs typeface="Arial" pitchFamily="34" charset="0"/>
              </a:rPr>
              <a:t> </a:t>
            </a:r>
            <a:r>
              <a:rPr lang="en-US" altLang="en-US" sz="3200" dirty="0">
                <a:solidFill>
                  <a:srgbClr val="1C1C1C"/>
                </a:solidFill>
                <a:ea typeface="MS PGothic" pitchFamily="34" charset="-128"/>
                <a:cs typeface="Arial" pitchFamily="34" charset="0"/>
              </a:rPr>
              <a:t>Diabetes Educator</a:t>
            </a:r>
          </a:p>
          <a:p>
            <a:pPr marL="914400" lvl="2" indent="-342900">
              <a:lnSpc>
                <a:spcPct val="110000"/>
              </a:lnSpc>
              <a:spcBef>
                <a:spcPct val="0"/>
              </a:spcBef>
              <a:buClr>
                <a:schemeClr val="bg1"/>
              </a:buClr>
              <a:buFont typeface="Wingdings" panose="05000000000000000000" pitchFamily="2" charset="2"/>
              <a:buChar char="Ø"/>
              <a:defRPr/>
            </a:pPr>
            <a:r>
              <a:rPr lang="en-US" altLang="en-US" dirty="0">
                <a:solidFill>
                  <a:srgbClr val="1C1C1C"/>
                </a:solidFill>
                <a:ea typeface="MS PGothic" pitchFamily="34" charset="-128"/>
                <a:cs typeface="Arial" pitchFamily="34" charset="0"/>
              </a:rPr>
              <a:t>Certification </a:t>
            </a:r>
            <a:r>
              <a:rPr lang="en-US" altLang="en-US" dirty="0">
                <a:solidFill>
                  <a:srgbClr val="1C1C1C"/>
                </a:solidFill>
                <a:ea typeface="MS PGothic" pitchFamily="34" charset="-128"/>
                <a:cs typeface="Arial" pitchFamily="34" charset="0"/>
                <a:hlinkClick r:id="rId3"/>
              </a:rPr>
              <a:t>www.ncbde.org</a:t>
            </a:r>
            <a:endParaRPr lang="en-US" altLang="en-US" dirty="0">
              <a:solidFill>
                <a:srgbClr val="1C1C1C"/>
              </a:solidFill>
              <a:ea typeface="MS PGothic" pitchFamily="34" charset="-128"/>
              <a:cs typeface="Arial" pitchFamily="34" charset="0"/>
            </a:endParaRPr>
          </a:p>
          <a:p>
            <a:pPr marL="914400" lvl="2" indent="-342900">
              <a:lnSpc>
                <a:spcPct val="110000"/>
              </a:lnSpc>
              <a:spcBef>
                <a:spcPct val="0"/>
              </a:spcBef>
              <a:buClr>
                <a:schemeClr val="bg1"/>
              </a:buClr>
              <a:buFont typeface="Wingdings" panose="05000000000000000000" pitchFamily="2" charset="2"/>
              <a:buChar char="Ø"/>
              <a:defRPr/>
            </a:pPr>
            <a:r>
              <a:rPr lang="en-US" altLang="en-US" dirty="0">
                <a:solidFill>
                  <a:srgbClr val="1C1C1C"/>
                </a:solidFill>
                <a:ea typeface="MS PGothic" pitchFamily="34" charset="-128"/>
                <a:cs typeface="Arial" pitchFamily="34" charset="0"/>
              </a:rPr>
              <a:t>RN, PA, RD, or MS in health field required</a:t>
            </a:r>
          </a:p>
          <a:p>
            <a:pPr marL="457200" indent="-457200">
              <a:lnSpc>
                <a:spcPct val="110000"/>
              </a:lnSpc>
              <a:spcBef>
                <a:spcPct val="0"/>
              </a:spcBef>
              <a:buClr>
                <a:schemeClr val="bg1"/>
              </a:buClr>
              <a:buFont typeface="Wingdings" panose="05000000000000000000" pitchFamily="2" charset="2"/>
              <a:buChar char="Ø"/>
              <a:defRPr/>
            </a:pPr>
            <a:r>
              <a:rPr lang="en-US" altLang="en-US" sz="2800" dirty="0">
                <a:solidFill>
                  <a:srgbClr val="1C1C1C"/>
                </a:solidFill>
                <a:ea typeface="MS PGothic" pitchFamily="34" charset="-128"/>
                <a:cs typeface="Arial" pitchFamily="34" charset="0"/>
              </a:rPr>
              <a:t>   </a:t>
            </a:r>
            <a:r>
              <a:rPr lang="en-US" altLang="en-US" dirty="0">
                <a:solidFill>
                  <a:srgbClr val="1C1C1C"/>
                </a:solidFill>
                <a:ea typeface="MS PGothic" pitchFamily="34" charset="-128"/>
                <a:cs typeface="Arial" pitchFamily="34" charset="0"/>
              </a:rPr>
              <a:t>Research Assistants in Clinical </a:t>
            </a:r>
            <a:r>
              <a:rPr lang="en-US" altLang="en-US" dirty="0" smtClean="0">
                <a:solidFill>
                  <a:srgbClr val="1C1C1C"/>
                </a:solidFill>
                <a:ea typeface="MS PGothic" pitchFamily="34" charset="-128"/>
                <a:cs typeface="Arial" pitchFamily="34" charset="0"/>
              </a:rPr>
              <a:t>Trials</a:t>
            </a:r>
            <a:endParaRPr lang="en-US" altLang="en-US" dirty="0">
              <a:solidFill>
                <a:srgbClr val="1C1C1C"/>
              </a:solidFill>
              <a:ea typeface="MS PGothic" pitchFamily="34" charset="-128"/>
              <a:cs typeface="Arial" pitchFamily="34" charset="0"/>
            </a:endParaRPr>
          </a:p>
        </p:txBody>
      </p:sp>
      <p:pic>
        <p:nvPicPr>
          <p:cNvPr id="4" name="Picture 3"/>
          <p:cNvPicPr>
            <a:picLocks noChangeAspect="1"/>
          </p:cNvPicPr>
          <p:nvPr/>
        </p:nvPicPr>
        <p:blipFill>
          <a:blip r:embed="rId4"/>
          <a:stretch>
            <a:fillRect/>
          </a:stretch>
        </p:blipFill>
        <p:spPr>
          <a:xfrm>
            <a:off x="6395184" y="284096"/>
            <a:ext cx="2222500" cy="2794000"/>
          </a:xfrm>
          <a:prstGeom prst="rect">
            <a:avLst/>
          </a:prstGeom>
        </p:spPr>
      </p:pic>
    </p:spTree>
    <p:extLst>
      <p:ext uri="{BB962C8B-B14F-4D97-AF65-F5344CB8AC3E}">
        <p14:creationId xmlns:p14="http://schemas.microsoft.com/office/powerpoint/2010/main" val="3514258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5307013" y="530225"/>
            <a:ext cx="2819400" cy="1076325"/>
          </a:xfrm>
          <a:prstGeom prst="rect">
            <a:avLst/>
          </a:prstGeom>
          <a:solidFill>
            <a:schemeClr val="accent1">
              <a:lumMod val="20000"/>
              <a:lumOff val="80000"/>
            </a:schemeClr>
          </a:solidFill>
          <a:ln w="9525">
            <a:solidFill>
              <a:srgbClr val="1F497D"/>
            </a:solidFill>
            <a:miter lim="800000"/>
            <a:headEnd/>
            <a:tailEnd/>
          </a:ln>
        </p:spPr>
        <p:txBody>
          <a:bodyPr wrap="none">
            <a:spAutoFit/>
          </a:bodyPr>
          <a:lstStyle/>
          <a:p>
            <a:pPr eaLnBrk="0" hangingPunct="0">
              <a:defRPr/>
            </a:pPr>
            <a:r>
              <a:rPr lang="en-US" sz="3200" dirty="0">
                <a:solidFill>
                  <a:srgbClr val="339933"/>
                </a:solidFill>
                <a:latin typeface="Comic Sans MS" pitchFamily="66" charset="0"/>
                <a:ea typeface="+mn-ea"/>
                <a:cs typeface="+mn-cs"/>
              </a:rPr>
              <a:t>Employment</a:t>
            </a:r>
            <a:br>
              <a:rPr lang="en-US" sz="3200" dirty="0">
                <a:solidFill>
                  <a:srgbClr val="339933"/>
                </a:solidFill>
                <a:latin typeface="Comic Sans MS" pitchFamily="66" charset="0"/>
                <a:ea typeface="+mn-ea"/>
                <a:cs typeface="+mn-cs"/>
              </a:rPr>
            </a:br>
            <a:r>
              <a:rPr lang="en-US" sz="3200" dirty="0">
                <a:solidFill>
                  <a:srgbClr val="339933"/>
                </a:solidFill>
                <a:latin typeface="Comic Sans MS" pitchFamily="66" charset="0"/>
                <a:ea typeface="+mn-ea"/>
                <a:cs typeface="+mn-cs"/>
              </a:rPr>
              <a:t>Opportunities</a:t>
            </a:r>
            <a:endParaRPr lang="en-US" dirty="0">
              <a:solidFill>
                <a:srgbClr val="339933"/>
              </a:solidFill>
              <a:latin typeface="Times New Roman" pitchFamily="18" charset="0"/>
              <a:ea typeface="+mn-ea"/>
              <a:cs typeface="+mn-cs"/>
            </a:endParaRPr>
          </a:p>
        </p:txBody>
      </p:sp>
      <p:sp>
        <p:nvSpPr>
          <p:cNvPr id="23555" name="Text Box 4"/>
          <p:cNvSpPr txBox="1">
            <a:spLocks noChangeArrowheads="1"/>
          </p:cNvSpPr>
          <p:nvPr/>
        </p:nvSpPr>
        <p:spPr bwMode="auto">
          <a:xfrm>
            <a:off x="150381" y="1788135"/>
            <a:ext cx="8772224" cy="1508105"/>
          </a:xfrm>
          <a:prstGeom prst="rect">
            <a:avLst/>
          </a:prstGeom>
          <a:solidFill>
            <a:schemeClr val="bg1"/>
          </a:solidFill>
          <a:ln w="9525">
            <a:solidFill>
              <a:srgbClr val="1C1C1C"/>
            </a:solidFill>
            <a:miter lim="800000"/>
            <a:headEnd/>
            <a:tailEnd/>
          </a:ln>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Clr>
                <a:srgbClr val="1C1C1C"/>
              </a:buClr>
              <a:buSzPct val="120000"/>
              <a:buFont typeface="Webdings" pitchFamily="18" charset="2"/>
              <a:buChar char="ä"/>
              <a:defRPr/>
            </a:pPr>
            <a:r>
              <a:rPr lang="en-US" altLang="en-US" sz="3600" dirty="0" smtClean="0">
                <a:solidFill>
                  <a:srgbClr val="1C1C1C"/>
                </a:solidFill>
                <a:latin typeface="+mn-lt"/>
                <a:ea typeface="MS PGothic" pitchFamily="34" charset="-128"/>
                <a:cs typeface="Arial" pitchFamily="34" charset="0"/>
              </a:rPr>
              <a:t> WIC 1-800-WIC-1007</a:t>
            </a:r>
          </a:p>
          <a:p>
            <a:pPr>
              <a:spcBef>
                <a:spcPct val="0"/>
              </a:spcBef>
              <a:buClr>
                <a:srgbClr val="1C1C1C"/>
              </a:buClr>
              <a:buSzPct val="120000"/>
              <a:buFont typeface="Webdings" pitchFamily="18" charset="2"/>
              <a:buNone/>
              <a:defRPr/>
            </a:pPr>
            <a:r>
              <a:rPr lang="en-US" altLang="en-US" sz="2800" dirty="0" smtClean="0">
                <a:solidFill>
                  <a:srgbClr val="1C1C1C"/>
                </a:solidFill>
                <a:latin typeface="+mn-lt"/>
                <a:ea typeface="MS PGothic" pitchFamily="34" charset="-128"/>
                <a:cs typeface="Arial" pitchFamily="34" charset="0"/>
                <a:hlinkClick r:id="rId2"/>
              </a:rPr>
              <a:t>http://www.mass.gov/eohhs/consumer/basic-needs/food/wic/</a:t>
            </a:r>
            <a:r>
              <a:rPr lang="en-US" altLang="en-US" sz="2800" dirty="0" smtClean="0">
                <a:solidFill>
                  <a:srgbClr val="1C1C1C"/>
                </a:solidFill>
                <a:latin typeface="+mn-lt"/>
                <a:ea typeface="MS PGothic" pitchFamily="34" charset="-128"/>
                <a:cs typeface="Arial" pitchFamily="34" charset="0"/>
              </a:rPr>
              <a:t> </a:t>
            </a:r>
          </a:p>
        </p:txBody>
      </p:sp>
      <p:sp>
        <p:nvSpPr>
          <p:cNvPr id="24580" name="WordArt 11"/>
          <p:cNvSpPr>
            <a:spLocks noChangeArrowheads="1" noChangeShapeType="1" noTextEdit="1"/>
          </p:cNvSpPr>
          <p:nvPr/>
        </p:nvSpPr>
        <p:spPr bwMode="auto">
          <a:xfrm>
            <a:off x="355600" y="0"/>
            <a:ext cx="3770313" cy="1820863"/>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Community</a:t>
            </a:r>
          </a:p>
        </p:txBody>
      </p:sp>
      <p:sp>
        <p:nvSpPr>
          <p:cNvPr id="23557" name="Text Box 14"/>
          <p:cNvSpPr txBox="1">
            <a:spLocks noChangeArrowheads="1"/>
          </p:cNvSpPr>
          <p:nvPr/>
        </p:nvSpPr>
        <p:spPr bwMode="auto">
          <a:xfrm>
            <a:off x="0" y="3335281"/>
            <a:ext cx="5263335" cy="35394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lvl="1" eaLnBrk="0" hangingPunct="0"/>
            <a:r>
              <a:rPr lang="en-US" sz="3600" u="sng" dirty="0">
                <a:solidFill>
                  <a:srgbClr val="1C1C1C"/>
                </a:solidFill>
                <a:ea typeface="MS PGothic" charset="0"/>
              </a:rPr>
              <a:t>Offices in</a:t>
            </a:r>
            <a:r>
              <a:rPr lang="en-US" sz="3600" dirty="0">
                <a:solidFill>
                  <a:srgbClr val="1C1C1C"/>
                </a:solidFill>
                <a:ea typeface="MS PGothic" charset="0"/>
              </a:rPr>
              <a:t>:</a:t>
            </a:r>
          </a:p>
          <a:p>
            <a:pPr lvl="1" eaLnBrk="0" hangingPunct="0"/>
            <a:r>
              <a:rPr lang="en-US" sz="3200" dirty="0">
                <a:solidFill>
                  <a:srgbClr val="1C1C1C"/>
                </a:solidFill>
                <a:ea typeface="MS PGothic" charset="0"/>
              </a:rPr>
              <a:t>Boston Area </a:t>
            </a:r>
          </a:p>
          <a:p>
            <a:pPr lvl="1" eaLnBrk="0" hangingPunct="0"/>
            <a:r>
              <a:rPr lang="en-US" sz="3200" dirty="0">
                <a:solidFill>
                  <a:srgbClr val="1C1C1C"/>
                </a:solidFill>
                <a:ea typeface="MS PGothic" charset="0"/>
              </a:rPr>
              <a:t>Cape Cod</a:t>
            </a:r>
          </a:p>
          <a:p>
            <a:pPr lvl="1" eaLnBrk="0" hangingPunct="0"/>
            <a:r>
              <a:rPr lang="en-US" sz="3200" dirty="0">
                <a:solidFill>
                  <a:srgbClr val="1C1C1C"/>
                </a:solidFill>
                <a:ea typeface="MS PGothic" charset="0"/>
              </a:rPr>
              <a:t>Central Mass.</a:t>
            </a:r>
          </a:p>
          <a:p>
            <a:pPr lvl="1" eaLnBrk="0" hangingPunct="0"/>
            <a:r>
              <a:rPr lang="en-US" sz="3200" dirty="0">
                <a:solidFill>
                  <a:srgbClr val="1C1C1C"/>
                </a:solidFill>
                <a:ea typeface="MS PGothic" charset="0"/>
              </a:rPr>
              <a:t>Northeastern Mass.</a:t>
            </a:r>
          </a:p>
          <a:p>
            <a:pPr lvl="1" eaLnBrk="0" hangingPunct="0"/>
            <a:r>
              <a:rPr lang="en-US" sz="3200" dirty="0">
                <a:solidFill>
                  <a:srgbClr val="1C1C1C"/>
                </a:solidFill>
                <a:ea typeface="MS PGothic" charset="0"/>
              </a:rPr>
              <a:t>Southeast Mass.</a:t>
            </a:r>
          </a:p>
          <a:p>
            <a:pPr lvl="1" eaLnBrk="0" hangingPunct="0"/>
            <a:r>
              <a:rPr lang="en-US" dirty="0">
                <a:solidFill>
                  <a:srgbClr val="1C1C1C"/>
                </a:solidFill>
                <a:ea typeface="MS PGothic" charset="0"/>
              </a:rPr>
              <a:t>Western  Mass.</a:t>
            </a:r>
          </a:p>
        </p:txBody>
      </p:sp>
      <p:sp>
        <p:nvSpPr>
          <p:cNvPr id="24582" name="AutoShape 8" descr="data:image/jpeg;base64,/9j/4AAQSkZJRgABAQAAAQABAAD/2wCEAAkGBhQSEBQUExIUFRQVGSEZGRcXFRseHBIhHB0XIR8fGRgeHiYfGB8vHRsaIi8hIyc1LCwsHiAxNTArNSYrLCkBCQoKDgwOGg8PGiwlHiQyKS8yLzAsLzUsKjUqLDUwNSkqKSwsNCksLC80NCwsNSwsLCwsLDY1LywpLSosLCosLP/AABEIAHgAeAMBIgACEQEDEQH/xAAcAAACAgMBAQAAAAAAAAAAAAAABgUHAgMEAQj/xAA6EAACAQMCAwYDBwIFBQAAAAABAgMABBESIQUTMQYiQVFhcQeBkRQjMkJSobFighYzwdHxcpKis/D/xAAbAQACAwEBAQAAAAAAAAAAAAAAAgEDBAUGB//EACoRAAICAQMCBQMFAAAAAAAAAAECAAMRBBIhMfAiUWGBsQUyQRRCguHx/9oADAMBAAIRAxEAPwC8aKKKIQoooohCiiiiEK4OK8T5Cq7KTHnEjA/5QP5iMbrnGfIb+Brfd3sceOZIiajgamC5PkMnc1E3czIph5nOZwTqkUHQh27wXAfO4A2zg56UltqUobLThR1liLuMk+I8QEMevBbdVAHjrZVH7tXVSjNa9z7yaQquGHeChNOCCNIGAMZ3rCe+lgZJXleS3iJZxtrUEYySAOYoznB38cnGK5Gn+u6O+wVqSCehI4Pp/uJcdM2OI5UVxx8WiMphEimQDUVG5UeZxsPnXZXaxMxBEKKKKJEKKKKIQoooohCiiiiEK8Ne0UQkfPdRyPyjG0m+GzHlFyPEtt9M0s2Euue9QgDRLywBthBGmkDy2z0pl43HGY/vWcID0RmBcnoBo7zHyApeveDTo7XcCDMgHNt3cAsF2Vw/RZNPUHb1rnfVtI+r0jV1/dwR64PTPY6TXQyg8zpjtgIwhy4C6Tq3LjGO955HWuDjF6oguVwfu4SSfDvK2B77D6itD9oonTTIZrckZ7yMp8+64BU+4NaLiwS4tzDCxihZgZZ5FbB3H5nwZGJwM5wB49BXh9F9K1LXqtqMDuH7Tgcgls9OmcAdfndkDkxi7Iys6KwNsV0IGaMkyMwRf807AH0OTimQVH8K52kiYRbY0tEThx/0kd3w8TUgK+lscmclzloUUUUsSFFFFEIUvdte1gsIA+nW7nSi5wM4yST5AUw0jfF3hhksRIOsLhj7N3T/ACDVlQBcAy2lVawBukg+AfF2V7hEuI4xG7BdSZBTJwDuSCM9as68u1ijeR/wopY+wBJ/ivmUNjcVdPbHjurgnNB3nRF+bY1fw1ar6QGXb+Zt1OnUMu0deIq3HxluSxKQwqngGDE49TqG/sKsHsV2qF/b8zSEdW0uoOQDgEEehBr5+qxvgxxDTPPCfzoHHuhx/DftT30qEyo6SzU6dBWSo6Rm7f8Ab82LJFEitKy6iWzhBkgbDBJOD4+HrUHwr4mfaop4blRGTExDxg7gDddJPUjIBz9OtKvxHvubxKfyQiMf2gZ/fNcXAOHF47uX8sMBPzYgD9tR+VStKCsEjmSmnQVAkc8Rnb4xzhu5BCsY2CHVkDy1Ajw8h8qf+xl4k1lrDFo3Zzpc55WSSyEn8QBzg+WNqoCnAcdaHgiQoSDPNIGP9C6cj5kge2aLaFwAvEm7TLgBBjmN/HPixBAeXax83TtqB0xrjwXAyw9sD1pdb4x3edooAPLS386qQqsrgvwdMkKvNOY3YZ0KgOjP6iTufQVJrqrHig1VFI8c6+DfGVSwW5h0A/njJIHuh3x7E+1WRa3KyIrowZWGQwOxB8qoHtL2KuLOTSyF0P4ZEUkN6H9J9D8s1a/wysJYuHoswZSWZlVuqqTtt4eJx61nvrQLuSZtTVWFDpGyiiiskwQrl4rYCeCSJukilT6ZHX/Wuqg0dJIOOZ8w3FuUdkYYZCVI8iDg/uKYOIcd18KtbfO6SvkegA0/+w/Suv4pcJ5PEGYDCzASD36N+4z86UK7K4cBp6BcWKre8n+BcB51nezYyYUQr76snH9oP1rzsNxQW9/DIxwuSrHyDAj/AGqx/hpwTPCnDDH2kv8AQjQP4zVOzQlGZWGGUlSPIg4P70itvLLKkcWF0PfEzvbkySPIersWP9xJ/wBasXgvCeV2eupCO9OC39oIC/wT86rqytGlkSNRlnYKPcnFXp2vsRFwiaJBskIUey6f9s0t7Y2r6xdS+CqDzEoWpa+Q/YrU+GqYfMMmf2IqJqxOEdlWvOBjQPvY5XeMfr8GX5429QKtsYLgnzl9rhME+cr6FgGBPQEE/WvpyKQMoIOQRkHzBr5ikjKkgggg4IIwQfIjwpk4X8RL2CERJIpVRhdSAlB5A+XvVV9RsxiUaqg242y6eK9ore2wJ5kjLdATufkN8etd1tcLIodGDKwyGByCPQ180Xl68rtJI5d26sxyT/8AeVXh8MeGyw8PUSggsxdVPVVbGMjwz1x61ltoFa5zzMV+mFSA55jZRRRWWYoUUUUQkP2l7LQ30YSYHunKspwy564Pl6HyFLUHwdtFYFpJ3H6SygH3IUH96eZ5gilm2Cgk+gG5paTtdKsBuZYESAxmRAJsysMArlNON8jo3dzvVyNZjCmXJbYowpjHbW6xoqIoVVACgdAB0ApX498M7W6laU8yN23YxkYY+ZBBGfas7vthLbnTc2wV3TVEI5dXMbUi8tiVGlgXXfcb15edrpoS8ctugmwjIFmJRw8ix7toBUhmGe7v4UKtgOV+YqF1OVMOz3w3trSUSqZJJB+EuRhPUAAb+tNEsQZSrAFWBBB6EHqDULa9o2K3IlhCTWy6mQPqVwVZlKvgHfSRuMjFRvD+2sk6xCKKF5ZslQs5KxqqoWMjcsEEF1GkA5z1oK2McmDM7nLGcsvwfsy+oNMq5/AHGPYErqx86ceH2CQRLFGoVEGAB4UvQdr5ZXEMVuv2ldfNV5cJFoIGQ4Ul8lhjA98VhD2xmlZVhtVZwjtIjTaShjkMbKpCEMcjY7A1LCxvu+Yzu78MZIcc7F2t2dUsQ1/rU6W+ZHX50ut8GrXO0twB5ak/nRTQvaiH7NFcEsElXUo0kt+Esdh5AEk9NqG7VW4Zl5hyoJbuthcKrYJx10sCB1NQrWrwMwW2xRgEyO4N8OrO2YOsZdx0aQ6sew/CPpTOKj+DcSM4kbSVVZCiggg4XAOoHodWakarcsT4ojszHLGFFFFLEhWE0wRSzEKoGSScAAeJJ6VnUJ2s4dLcQLDHpxI6iQtuFQHUcrkFgcBcA+NSoycGSJKS3KADUygPsMkYfIJwPPbNK8PZ+wAB54eIK6JG1wDGiuFDhN9hhl8dsjptW1OCTnhohbBngOYmzs5ibMR693IABBO2TUHb9i7kW1wjKgbSFhCEADmSLLKfIENhR6Rir0AGfF35xgPWMD9mLRRIJpWkxHpYzT5MMecjByNAyudXUleu1aoeBWcsbN9pabmFUExuAzAowZURhsDqGcDcneuHiHZGfmysHa4H3DgTMg53KeRmjOlQAMMCMjGa8n4NcNK1ytsEJmhYQCRNTCLmanY50BjrAxnoKb+Un3k3bWNpEZbfnBpZ88wPMDNJlceJ1fh6ADArZc8EgkRFEjI1qNKvHJh4e6AQx8MrjIYb7Go2wsrgcRedoZFjlCZAkiKphMHWN3JB6aTiufifBbhzfxLF3Llg6yl1091IxpZc6sEoRsOhpMc/d5SPebk4dw/lq8d2E5TEGdLkBiZDlhI5JDaiM4PltWQ7PWJiV0uCkSKYi8dzhXDNqYO4O5LHc5zk1qPBZppJZDbLbj7K0ITUhMrNuM6e6FXGATvueldPF+zry8Ljtgo1YhVwCBgKY9Zz0JABps8jxQ9518S4HauqQs+gRRMAiyaSI2AU6h107Df09653trGWN5FuE0hmZpFmXCM7Rtkt0BzGoGfDal7/AAddyc15dBlkh5Zy3dblSQlFPiA6oxJ83NdXFOztxcmSRbcW+UijCB0LNpmRy5x3cKoIUHc/tUgDpuk+8Y+H3tpbxIq3EQRixUtMp5hLEsQxPf7xqTs71JVLI2oBmUnyKMVYfIgikS17N3UMkDCN2KGXmGN4hzS8qtqIcYCsBuowR0pt7OWTRROrKVJmlfBIOzyOwOxPgardVHIOYpAkrRRRVMWFFFLXxD1Lw+WVJZI3iXWpjbTk9MN5jfp7UyjcQJIGZP3d0kaM8jBUUZZicAD1NcvCuOwXIYwyB9Jw2MgrnpkEAj0pa7V8Uf7FcLNaM0HKUCTmj70towSANSAE5JP6fWlW14nJAtwv2gO7SQCe+ibWFiYEYG2FZemfUmrkp3Ln8xguRLfoqrLzj8sXPjtruSa1UxB7kkSNa62w+l8d7u7/ANNS/A+LSJcXEdrLJfwpErjVICVkLY0CbGDlctg9MVBoIGe/6hsjceOQDOZk7snKPe/C56KfI1h/iG30q3PjwyGQHV1VerD0HnVf9r7STmvHycNxONAEyCIp42G5Yf0HOfHHpWNj9/YXt1oKLHai1jU/k5a5k/8AM4+VOKVxnPffxJ2jEsO+4/bworyzRor7qWYDXnfbz2rpsr6OZA8Tq6N0ZTkH51XNpcQw38b3oURvaRC3eQZRSFGsAkYBzv8A802W98JQkdrEDayKwNxDIqiIksDpTGc58R4mq3r2jvEUrGGiqxTi8y2qK9zKkRvZYZbgtl40UsFGsju5IA1eFaZuPyqZIo7uRrITxobzIZolZWLqJMYI1BRr8NVN+nPn33+JOyWpRVe8NnEhu0+23D2duFkWdZO8DpbXHzAPvABg++Kn+wCS/YkeZ5HaUmQa2yUVvwrnx7uD86Rq9ozmQVxGOiiiqosKxkjDDBAIPUEZB+VFFEINGCMEDHTHh9K1RWUaqUVEVT1UKADnzAGK9oohCKzRV0qiqv6QoA367Davbe1SMYRVUeSqAPoKKKITJ4QSCQCV3BI/D4beW1YrbKFKhVCnORgYOeuR60UUQnk1ojrpZFZfIqCPodqzjiCgBQAB0AGAPlRRRCYm1QqVKrpbqMDBz1yOhrxbNAmgIoTppCjT/wBvSiiiE4eLdnYp7fkHMcRYFljwuoA5KnbofHG9SSIAAAMAbAeVFFTk4xDMyoooqIT/2Q=="/>
          <p:cNvSpPr>
            <a:spLocks noChangeAspect="1" noChangeArrowheads="1"/>
          </p:cNvSpPr>
          <p:nvPr/>
        </p:nvSpPr>
        <p:spPr bwMode="auto">
          <a:xfrm>
            <a:off x="76200" y="-56197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24583" name="AutoShape 10" descr="data:image/jpeg;base64,/9j/4AAQSkZJRgABAQAAAQABAAD/2wCEAAkGBhQSEBQUExIUFRQVGSEZGRcXFRseHBIhHB0XIR8fGRgeHiYfGB8vHRsaIi8hIyc1LCwsHiAxNTArNSYrLCkBCQoKDgwOGg8PGiwlHiQyKS8yLzAsLzUsKjUqLDUwNSkqKSwsNCksLC80NCwsNSwsLCwsLDY1LywpLSosLCosLP/AABEIAHgAeAMBIgACEQEDEQH/xAAcAAACAgMBAQAAAAAAAAAAAAAABgUHAgMEAQj/xAA6EAACAQMCAwYDBwIFBQAAAAABAgMABBESIQUTMQYiQVFhcQeBkRQjMkJSobFighYzwdHxcpKis/D/xAAbAQACAwEBAQAAAAAAAAAAAAAAAgEDBAUGB//EACoRAAICAQMCBQMFAAAAAAAAAAECAAMRBBIhMfAiUWGBsQUyQRRCguHx/9oADAMBAAIRAxEAPwC8aKKKIQoooohCiiiiEK4OK8T5Cq7KTHnEjA/5QP5iMbrnGfIb+Brfd3sceOZIiajgamC5PkMnc1E3czIph5nOZwTqkUHQh27wXAfO4A2zg56UltqUobLThR1liLuMk+I8QEMevBbdVAHjrZVH7tXVSjNa9z7yaQquGHeChNOCCNIGAMZ3rCe+lgZJXleS3iJZxtrUEYySAOYoznB38cnGK5Gn+u6O+wVqSCehI4Pp/uJcdM2OI5UVxx8WiMphEimQDUVG5UeZxsPnXZXaxMxBEKKKKJEKKKKIQoooohCiiiiEK8Ne0UQkfPdRyPyjG0m+GzHlFyPEtt9M0s2Euue9QgDRLywBthBGmkDy2z0pl43HGY/vWcID0RmBcnoBo7zHyApeveDTo7XcCDMgHNt3cAsF2Vw/RZNPUHb1rnfVtI+r0jV1/dwR64PTPY6TXQyg8zpjtgIwhy4C6Tq3LjGO955HWuDjF6oguVwfu4SSfDvK2B77D6itD9oonTTIZrckZ7yMp8+64BU+4NaLiwS4tzDCxihZgZZ5FbB3H5nwZGJwM5wB49BXh9F9K1LXqtqMDuH7Tgcgls9OmcAdfndkDkxi7Iys6KwNsV0IGaMkyMwRf807AH0OTimQVH8K52kiYRbY0tEThx/0kd3w8TUgK+lscmclzloUUUUsSFFFFEIUvdte1gsIA+nW7nSi5wM4yST5AUw0jfF3hhksRIOsLhj7N3T/ACDVlQBcAy2lVawBukg+AfF2V7hEuI4xG7BdSZBTJwDuSCM9as68u1ijeR/wopY+wBJ/ivmUNjcVdPbHjurgnNB3nRF+bY1fw1ar6QGXb+Zt1OnUMu0deIq3HxluSxKQwqngGDE49TqG/sKsHsV2qF/b8zSEdW0uoOQDgEEehBr5+qxvgxxDTPPCfzoHHuhx/DftT30qEyo6SzU6dBWSo6Rm7f8Ab82LJFEitKy6iWzhBkgbDBJOD4+HrUHwr4mfaop4blRGTExDxg7gDddJPUjIBz9OtKvxHvubxKfyQiMf2gZ/fNcXAOHF47uX8sMBPzYgD9tR+VStKCsEjmSmnQVAkc8Rnb4xzhu5BCsY2CHVkDy1Ajw8h8qf+xl4k1lrDFo3Zzpc55WSSyEn8QBzg+WNqoCnAcdaHgiQoSDPNIGP9C6cj5kge2aLaFwAvEm7TLgBBjmN/HPixBAeXax83TtqB0xrjwXAyw9sD1pdb4x3edooAPLS386qQqsrgvwdMkKvNOY3YZ0KgOjP6iTufQVJrqrHig1VFI8c6+DfGVSwW5h0A/njJIHuh3x7E+1WRa3KyIrowZWGQwOxB8qoHtL2KuLOTSyF0P4ZEUkN6H9J9D8s1a/wysJYuHoswZSWZlVuqqTtt4eJx61nvrQLuSZtTVWFDpGyiiiskwQrl4rYCeCSJukilT6ZHX/Wuqg0dJIOOZ8w3FuUdkYYZCVI8iDg/uKYOIcd18KtbfO6SvkegA0/+w/Suv4pcJ5PEGYDCzASD36N+4z86UK7K4cBp6BcWKre8n+BcB51nezYyYUQr76snH9oP1rzsNxQW9/DIxwuSrHyDAj/AGqx/hpwTPCnDDH2kv8AQjQP4zVOzQlGZWGGUlSPIg4P70itvLLKkcWF0PfEzvbkySPIersWP9xJ/wBasXgvCeV2eupCO9OC39oIC/wT86rqytGlkSNRlnYKPcnFXp2vsRFwiaJBskIUey6f9s0t7Y2r6xdS+CqDzEoWpa+Q/YrU+GqYfMMmf2IqJqxOEdlWvOBjQPvY5XeMfr8GX5429QKtsYLgnzl9rhME+cr6FgGBPQEE/WvpyKQMoIOQRkHzBr5ikjKkgggg4IIwQfIjwpk4X8RL2CERJIpVRhdSAlB5A+XvVV9RsxiUaqg242y6eK9ore2wJ5kjLdATufkN8etd1tcLIodGDKwyGByCPQ180Xl68rtJI5d26sxyT/8AeVXh8MeGyw8PUSggsxdVPVVbGMjwz1x61ltoFa5zzMV+mFSA55jZRRRWWYoUUUUQkP2l7LQ30YSYHunKspwy564Pl6HyFLUHwdtFYFpJ3H6SygH3IUH96eZ5gilm2Cgk+gG5paTtdKsBuZYESAxmRAJsysMArlNON8jo3dzvVyNZjCmXJbYowpjHbW6xoqIoVVACgdAB0ApX498M7W6laU8yN23YxkYY+ZBBGfas7vthLbnTc2wV3TVEI5dXMbUi8tiVGlgXXfcb15edrpoS8ctugmwjIFmJRw8ix7toBUhmGe7v4UKtgOV+YqF1OVMOz3w3trSUSqZJJB+EuRhPUAAb+tNEsQZSrAFWBBB6EHqDULa9o2K3IlhCTWy6mQPqVwVZlKvgHfSRuMjFRvD+2sk6xCKKF5ZslQs5KxqqoWMjcsEEF1GkA5z1oK2McmDM7nLGcsvwfsy+oNMq5/AHGPYErqx86ceH2CQRLFGoVEGAB4UvQdr5ZXEMVuv2ldfNV5cJFoIGQ4Ul8lhjA98VhD2xmlZVhtVZwjtIjTaShjkMbKpCEMcjY7A1LCxvu+Yzu78MZIcc7F2t2dUsQ1/rU6W+ZHX50ut8GrXO0twB5ak/nRTQvaiH7NFcEsElXUo0kt+Esdh5AEk9NqG7VW4Zl5hyoJbuthcKrYJx10sCB1NQrWrwMwW2xRgEyO4N8OrO2YOsZdx0aQ6sew/CPpTOKj+DcSM4kbSVVZCiggg4XAOoHodWakarcsT4ojszHLGFFFFLEhWE0wRSzEKoGSScAAeJJ6VnUJ2s4dLcQLDHpxI6iQtuFQHUcrkFgcBcA+NSoycGSJKS3KADUygPsMkYfIJwPPbNK8PZ+wAB54eIK6JG1wDGiuFDhN9hhl8dsjptW1OCTnhohbBngOYmzs5ibMR693IABBO2TUHb9i7kW1wjKgbSFhCEADmSLLKfIENhR6Rir0AGfF35xgPWMD9mLRRIJpWkxHpYzT5MMecjByNAyudXUleu1aoeBWcsbN9pabmFUExuAzAowZURhsDqGcDcneuHiHZGfmysHa4H3DgTMg53KeRmjOlQAMMCMjGa8n4NcNK1ytsEJmhYQCRNTCLmanY50BjrAxnoKb+Un3k3bWNpEZbfnBpZ88wPMDNJlceJ1fh6ADArZc8EgkRFEjI1qNKvHJh4e6AQx8MrjIYb7Go2wsrgcRedoZFjlCZAkiKphMHWN3JB6aTiufifBbhzfxLF3Llg6yl1091IxpZc6sEoRsOhpMc/d5SPebk4dw/lq8d2E5TEGdLkBiZDlhI5JDaiM4PltWQ7PWJiV0uCkSKYi8dzhXDNqYO4O5LHc5zk1qPBZppJZDbLbj7K0ITUhMrNuM6e6FXGATvueldPF+zry8Ljtgo1YhVwCBgKY9Zz0JABps8jxQ9518S4HauqQs+gRRMAiyaSI2AU6h107Df09653trGWN5FuE0hmZpFmXCM7Rtkt0BzGoGfDal7/AAddyc15dBlkh5Zy3dblSQlFPiA6oxJ83NdXFOztxcmSRbcW+UijCB0LNpmRy5x3cKoIUHc/tUgDpuk+8Y+H3tpbxIq3EQRixUtMp5hLEsQxPf7xqTs71JVLI2oBmUnyKMVYfIgikS17N3UMkDCN2KGXmGN4hzS8qtqIcYCsBuowR0pt7OWTRROrKVJmlfBIOzyOwOxPgardVHIOYpAkrRRRVMWFFFLXxD1Lw+WVJZI3iXWpjbTk9MN5jfp7UyjcQJIGZP3d0kaM8jBUUZZicAD1NcvCuOwXIYwyB9Jw2MgrnpkEAj0pa7V8Uf7FcLNaM0HKUCTmj70towSANSAE5JP6fWlW14nJAtwv2gO7SQCe+ibWFiYEYG2FZemfUmrkp3Ln8xguRLfoqrLzj8sXPjtruSa1UxB7kkSNa62w+l8d7u7/ANNS/A+LSJcXEdrLJfwpErjVICVkLY0CbGDlctg9MVBoIGe/6hsjceOQDOZk7snKPe/C56KfI1h/iG30q3PjwyGQHV1VerD0HnVf9r7STmvHycNxONAEyCIp42G5Yf0HOfHHpWNj9/YXt1oKLHai1jU/k5a5k/8AM4+VOKVxnPffxJ2jEsO+4/bworyzRor7qWYDXnfbz2rpsr6OZA8Tq6N0ZTkH51XNpcQw38b3oURvaRC3eQZRSFGsAkYBzv8A802W98JQkdrEDayKwNxDIqiIksDpTGc58R4mq3r2jvEUrGGiqxTi8y2qK9zKkRvZYZbgtl40UsFGsju5IA1eFaZuPyqZIo7uRrITxobzIZolZWLqJMYI1BRr8NVN+nPn33+JOyWpRVe8NnEhu0+23D2duFkWdZO8DpbXHzAPvABg++Kn+wCS/YkeZ5HaUmQa2yUVvwrnx7uD86Rq9ozmQVxGOiiiqosKxkjDDBAIPUEZB+VFFEINGCMEDHTHh9K1RWUaqUVEVT1UKADnzAGK9oohCKzRV0qiqv6QoA367Davbe1SMYRVUeSqAPoKKKITJ4QSCQCV3BI/D4beW1YrbKFKhVCnORgYOeuR60UUQnk1ojrpZFZfIqCPodqzjiCgBQAB0AGAPlRRRCYm1QqVKrpbqMDBz1yOhrxbNAmgIoTppCjT/wBvSiiiE4eLdnYp7fkHMcRYFljwuoA5KnbofHG9SSIAAAMAbAeVFFTk4xDMyoooqIT/2Q=="/>
          <p:cNvSpPr>
            <a:spLocks noChangeAspect="1" noChangeArrowheads="1"/>
          </p:cNvSpPr>
          <p:nvPr/>
        </p:nvSpPr>
        <p:spPr bwMode="auto">
          <a:xfrm>
            <a:off x="228600" y="-40957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24584" name="AutoShape 12" descr="data:image/jpeg;base64,/9j/4AAQSkZJRgABAQAAAQABAAD/2wCEAAkGBhQSEBQUExIUFRQVGSEZGRcXFRseHBIhHB0XIR8fGRgeHiYfGB8vHRsaIi8hIyc1LCwsHiAxNTArNSYrLCkBCQoKDgwOGg8PGiwlHiQyKS8yLzAsLzUsKjUqLDUwNSkqKSwsNCksLC80NCwsNSwsLCwsLDY1LywpLSosLCosLP/AABEIAHgAeAMBIgACEQEDEQH/xAAcAAACAgMBAQAAAAAAAAAAAAAABgUHAgMEAQj/xAA6EAACAQMCAwYDBwIFBQAAAAABAgMABBESIQUTMQYiQVFhcQeBkRQjMkJSobFighYzwdHxcpKis/D/xAAbAQACAwEBAQAAAAAAAAAAAAAAAgEDBAUGB//EACoRAAICAQMCBQMFAAAAAAAAAAECAAMRBBIhMfAiUWGBsQUyQRRCguHx/9oADAMBAAIRAxEAPwC8aKKKIQoooohCiiiiEK4OK8T5Cq7KTHnEjA/5QP5iMbrnGfIb+Brfd3sceOZIiajgamC5PkMnc1E3czIph5nOZwTqkUHQh27wXAfO4A2zg56UltqUobLThR1liLuMk+I8QEMevBbdVAHjrZVH7tXVSjNa9z7yaQquGHeChNOCCNIGAMZ3rCe+lgZJXleS3iJZxtrUEYySAOYoznB38cnGK5Gn+u6O+wVqSCehI4Pp/uJcdM2OI5UVxx8WiMphEimQDUVG5UeZxsPnXZXaxMxBEKKKKJEKKKKIQoooohCiiiiEK8Ne0UQkfPdRyPyjG0m+GzHlFyPEtt9M0s2Euue9QgDRLywBthBGmkDy2z0pl43HGY/vWcID0RmBcnoBo7zHyApeveDTo7XcCDMgHNt3cAsF2Vw/RZNPUHb1rnfVtI+r0jV1/dwR64PTPY6TXQyg8zpjtgIwhy4C6Tq3LjGO955HWuDjF6oguVwfu4SSfDvK2B77D6itD9oonTTIZrckZ7yMp8+64BU+4NaLiwS4tzDCxihZgZZ5FbB3H5nwZGJwM5wB49BXh9F9K1LXqtqMDuH7Tgcgls9OmcAdfndkDkxi7Iys6KwNsV0IGaMkyMwRf807AH0OTimQVH8K52kiYRbY0tEThx/0kd3w8TUgK+lscmclzloUUUUsSFFFFEIUvdte1gsIA+nW7nSi5wM4yST5AUw0jfF3hhksRIOsLhj7N3T/ACDVlQBcAy2lVawBukg+AfF2V7hEuI4xG7BdSZBTJwDuSCM9as68u1ijeR/wopY+wBJ/ivmUNjcVdPbHjurgnNB3nRF+bY1fw1ar6QGXb+Zt1OnUMu0deIq3HxluSxKQwqngGDE49TqG/sKsHsV2qF/b8zSEdW0uoOQDgEEehBr5+qxvgxxDTPPCfzoHHuhx/DftT30qEyo6SzU6dBWSo6Rm7f8Ab82LJFEitKy6iWzhBkgbDBJOD4+HrUHwr4mfaop4blRGTExDxg7gDddJPUjIBz9OtKvxHvubxKfyQiMf2gZ/fNcXAOHF47uX8sMBPzYgD9tR+VStKCsEjmSmnQVAkc8Rnb4xzhu5BCsY2CHVkDy1Ajw8h8qf+xl4k1lrDFo3Zzpc55WSSyEn8QBzg+WNqoCnAcdaHgiQoSDPNIGP9C6cj5kge2aLaFwAvEm7TLgBBjmN/HPixBAeXax83TtqB0xrjwXAyw9sD1pdb4x3edooAPLS386qQqsrgvwdMkKvNOY3YZ0KgOjP6iTufQVJrqrHig1VFI8c6+DfGVSwW5h0A/njJIHuh3x7E+1WRa3KyIrowZWGQwOxB8qoHtL2KuLOTSyF0P4ZEUkN6H9J9D8s1a/wysJYuHoswZSWZlVuqqTtt4eJx61nvrQLuSZtTVWFDpGyiiiskwQrl4rYCeCSJukilT6ZHX/Wuqg0dJIOOZ8w3FuUdkYYZCVI8iDg/uKYOIcd18KtbfO6SvkegA0/+w/Suv4pcJ5PEGYDCzASD36N+4z86UK7K4cBp6BcWKre8n+BcB51nezYyYUQr76snH9oP1rzsNxQW9/DIxwuSrHyDAj/AGqx/hpwTPCnDDH2kv8AQjQP4zVOzQlGZWGGUlSPIg4P70itvLLKkcWF0PfEzvbkySPIersWP9xJ/wBasXgvCeV2eupCO9OC39oIC/wT86rqytGlkSNRlnYKPcnFXp2vsRFwiaJBskIUey6f9s0t7Y2r6xdS+CqDzEoWpa+Q/YrU+GqYfMMmf2IqJqxOEdlWvOBjQPvY5XeMfr8GX5429QKtsYLgnzl9rhME+cr6FgGBPQEE/WvpyKQMoIOQRkHzBr5ikjKkgggg4IIwQfIjwpk4X8RL2CERJIpVRhdSAlB5A+XvVV9RsxiUaqg242y6eK9ore2wJ5kjLdATufkN8etd1tcLIodGDKwyGByCPQ180Xl68rtJI5d26sxyT/8AeVXh8MeGyw8PUSggsxdVPVVbGMjwz1x61ltoFa5zzMV+mFSA55jZRRRWWYoUUUUQkP2l7LQ30YSYHunKspwy564Pl6HyFLUHwdtFYFpJ3H6SygH3IUH96eZ5gilm2Cgk+gG5paTtdKsBuZYESAxmRAJsysMArlNON8jo3dzvVyNZjCmXJbYowpjHbW6xoqIoVVACgdAB0ApX498M7W6laU8yN23YxkYY+ZBBGfas7vthLbnTc2wV3TVEI5dXMbUi8tiVGlgXXfcb15edrpoS8ctugmwjIFmJRw8ix7toBUhmGe7v4UKtgOV+YqF1OVMOz3w3trSUSqZJJB+EuRhPUAAb+tNEsQZSrAFWBBB6EHqDULa9o2K3IlhCTWy6mQPqVwVZlKvgHfSRuMjFRvD+2sk6xCKKF5ZslQs5KxqqoWMjcsEEF1GkA5z1oK2McmDM7nLGcsvwfsy+oNMq5/AHGPYErqx86ceH2CQRLFGoVEGAB4UvQdr5ZXEMVuv2ldfNV5cJFoIGQ4Ul8lhjA98VhD2xmlZVhtVZwjtIjTaShjkMbKpCEMcjY7A1LCxvu+Yzu78MZIcc7F2t2dUsQ1/rU6W+ZHX50ut8GrXO0twB5ak/nRTQvaiH7NFcEsElXUo0kt+Esdh5AEk9NqG7VW4Zl5hyoJbuthcKrYJx10sCB1NQrWrwMwW2xRgEyO4N8OrO2YOsZdx0aQ6sew/CPpTOKj+DcSM4kbSVVZCiggg4XAOoHodWakarcsT4ojszHLGFFFFLEhWE0wRSzEKoGSScAAeJJ6VnUJ2s4dLcQLDHpxI6iQtuFQHUcrkFgcBcA+NSoycGSJKS3KADUygPsMkYfIJwPPbNK8PZ+wAB54eIK6JG1wDGiuFDhN9hhl8dsjptW1OCTnhohbBngOYmzs5ibMR693IABBO2TUHb9i7kW1wjKgbSFhCEADmSLLKfIENhR6Rir0AGfF35xgPWMD9mLRRIJpWkxHpYzT5MMecjByNAyudXUleu1aoeBWcsbN9pabmFUExuAzAowZURhsDqGcDcneuHiHZGfmysHa4H3DgTMg53KeRmjOlQAMMCMjGa8n4NcNK1ytsEJmhYQCRNTCLmanY50BjrAxnoKb+Un3k3bWNpEZbfnBpZ88wPMDNJlceJ1fh6ADArZc8EgkRFEjI1qNKvHJh4e6AQx8MrjIYb7Go2wsrgcRedoZFjlCZAkiKphMHWN3JB6aTiufifBbhzfxLF3Llg6yl1091IxpZc6sEoRsOhpMc/d5SPebk4dw/lq8d2E5TEGdLkBiZDlhI5JDaiM4PltWQ7PWJiV0uCkSKYi8dzhXDNqYO4O5LHc5zk1qPBZppJZDbLbj7K0ITUhMrNuM6e6FXGATvueldPF+zry8Ljtgo1YhVwCBgKY9Zz0JABps8jxQ9518S4HauqQs+gRRMAiyaSI2AU6h107Df09653trGWN5FuE0hmZpFmXCM7Rtkt0BzGoGfDal7/AAddyc15dBlkh5Zy3dblSQlFPiA6oxJ83NdXFOztxcmSRbcW+UijCB0LNpmRy5x3cKoIUHc/tUgDpuk+8Y+H3tpbxIq3EQRixUtMp5hLEsQxPf7xqTs71JVLI2oBmUnyKMVYfIgikS17N3UMkDCN2KGXmGN4hzS8qtqIcYCsBuowR0pt7OWTRROrKVJmlfBIOzyOwOxPgardVHIOYpAkrRRRVMWFFFLXxD1Lw+WVJZI3iXWpjbTk9MN5jfp7UyjcQJIGZP3d0kaM8jBUUZZicAD1NcvCuOwXIYwyB9Jw2MgrnpkEAj0pa7V8Uf7FcLNaM0HKUCTmj70towSANSAE5JP6fWlW14nJAtwv2gO7SQCe+ibWFiYEYG2FZemfUmrkp3Ln8xguRLfoqrLzj8sXPjtruSa1UxB7kkSNa62w+l8d7u7/ANNS/A+LSJcXEdrLJfwpErjVICVkLY0CbGDlctg9MVBoIGe/6hsjceOQDOZk7snKPe/C56KfI1h/iG30q3PjwyGQHV1VerD0HnVf9r7STmvHycNxONAEyCIp42G5Yf0HOfHHpWNj9/YXt1oKLHai1jU/k5a5k/8AM4+VOKVxnPffxJ2jEsO+4/bworyzRor7qWYDXnfbz2rpsr6OZA8Tq6N0ZTkH51XNpcQw38b3oURvaRC3eQZRSFGsAkYBzv8A802W98JQkdrEDayKwNxDIqiIksDpTGc58R4mq3r2jvEUrGGiqxTi8y2qK9zKkRvZYZbgtl40UsFGsju5IA1eFaZuPyqZIo7uRrITxobzIZolZWLqJMYI1BRr8NVN+nPn33+JOyWpRVe8NnEhu0+23D2duFkWdZO8DpbXHzAPvABg++Kn+wCS/YkeZ5HaUmQa2yUVvwrnx7uD86Rq9ozmQVxGOiiiqosKxkjDDBAIPUEZB+VFFEINGCMEDHTHh9K1RWUaqUVEVT1UKADnzAGK9oohCKzRV0qiqv6QoA367Davbe1SMYRVUeSqAPoKKKITJ4QSCQCV3BI/D4beW1YrbKFKhVCnORgYOeuR60UUQnk1ojrpZFZfIqCPodqzjiCgBQAB0AGAPlRRRCYm1QqVKrpbqMDBz1yOhrxbNAmgIoTppCjT/wBvSiiiE4eLdnYp7fkHMcRYFljwuoA5KnbofHG9SSIAAAMAbAeVFFTk4xDMyoooqIT/2Q=="/>
          <p:cNvSpPr>
            <a:spLocks noChangeAspect="1" noChangeArrowheads="1"/>
          </p:cNvSpPr>
          <p:nvPr/>
        </p:nvSpPr>
        <p:spPr bwMode="auto">
          <a:xfrm>
            <a:off x="381000" y="-25717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pic>
        <p:nvPicPr>
          <p:cNvPr id="2" name="Picture 1"/>
          <p:cNvPicPr>
            <a:picLocks noChangeAspect="1"/>
          </p:cNvPicPr>
          <p:nvPr/>
        </p:nvPicPr>
        <p:blipFill>
          <a:blip r:embed="rId3"/>
          <a:stretch>
            <a:fillRect/>
          </a:stretch>
        </p:blipFill>
        <p:spPr>
          <a:xfrm>
            <a:off x="5397007" y="3474257"/>
            <a:ext cx="3630455" cy="3227072"/>
          </a:xfrm>
          <a:prstGeom prst="rect">
            <a:avLst/>
          </a:prstGeom>
          <a:ln>
            <a:solidFill>
              <a:srgbClr val="1F497D"/>
            </a:solidFill>
          </a:ln>
        </p:spPr>
      </p:pic>
    </p:spTree>
    <p:extLst>
      <p:ext uri="{BB962C8B-B14F-4D97-AF65-F5344CB8AC3E}">
        <p14:creationId xmlns:p14="http://schemas.microsoft.com/office/powerpoint/2010/main" val="3523676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764088" y="609600"/>
            <a:ext cx="4097337" cy="1143000"/>
          </a:xfrm>
          <a:solidFill>
            <a:schemeClr val="accent1">
              <a:lumMod val="40000"/>
              <a:lumOff val="60000"/>
            </a:schemeClr>
          </a:solidFill>
          <a:ln>
            <a:solidFill>
              <a:srgbClr val="1C1C1C"/>
            </a:solidFill>
          </a:ln>
        </p:spPr>
        <p:txBody>
          <a:bodyPr rtlCol="0">
            <a:normAutofit/>
          </a:bodyPr>
          <a:lstStyle/>
          <a:p>
            <a:pPr eaLnBrk="1" fontAlgn="auto" hangingPunct="1">
              <a:spcAft>
                <a:spcPts val="0"/>
              </a:spcAft>
              <a:defRPr/>
            </a:pPr>
            <a:r>
              <a:rPr lang="en-US" sz="3200" dirty="0" smtClean="0">
                <a:solidFill>
                  <a:srgbClr val="006600"/>
                </a:solidFill>
                <a:ea typeface="+mj-ea"/>
              </a:rPr>
              <a:t>Employment Opportunities, cont.</a:t>
            </a:r>
          </a:p>
        </p:txBody>
      </p:sp>
      <p:sp>
        <p:nvSpPr>
          <p:cNvPr id="25603" name="Rectangle 3"/>
          <p:cNvSpPr>
            <a:spLocks noGrp="1" noChangeArrowheads="1"/>
          </p:cNvSpPr>
          <p:nvPr>
            <p:ph idx="1"/>
          </p:nvPr>
        </p:nvSpPr>
        <p:spPr>
          <a:xfrm>
            <a:off x="0" y="1995488"/>
            <a:ext cx="9144000" cy="4862512"/>
          </a:xfrm>
          <a:ln>
            <a:solidFill>
              <a:srgbClr val="1C1C1C"/>
            </a:solidFill>
            <a:miter lim="800000"/>
            <a:headEnd/>
            <a:tailEnd/>
          </a:ln>
        </p:spPr>
        <p:txBody>
          <a:bodyPr/>
          <a:lstStyle/>
          <a:p>
            <a:pPr eaLnBrk="1" hangingPunct="1"/>
            <a:r>
              <a:rPr lang="en-US" sz="4000" dirty="0">
                <a:latin typeface="Calibri" charset="0"/>
              </a:rPr>
              <a:t>Elderly Nutrition Program</a:t>
            </a:r>
          </a:p>
          <a:p>
            <a:pPr lvl="1" eaLnBrk="1" hangingPunct="1"/>
            <a:r>
              <a:rPr lang="en-US" dirty="0">
                <a:latin typeface="Calibri" charset="0"/>
                <a:hlinkClick r:id="rId2"/>
              </a:rPr>
              <a:t>http://www.mass.gov/elders/meals-nutrition/mass-elderly-nutrition-program-sites.html</a:t>
            </a:r>
            <a:r>
              <a:rPr lang="en-US" dirty="0">
                <a:latin typeface="Calibri" charset="0"/>
              </a:rPr>
              <a:t> </a:t>
            </a:r>
          </a:p>
          <a:p>
            <a:pPr eaLnBrk="1" hangingPunct="1"/>
            <a:r>
              <a:rPr lang="en-US" sz="4000" dirty="0" smtClean="0">
                <a:latin typeface="Calibri" charset="0"/>
              </a:rPr>
              <a:t>Food </a:t>
            </a:r>
            <a:r>
              <a:rPr lang="en-US" sz="4000" dirty="0">
                <a:latin typeface="Calibri" charset="0"/>
              </a:rPr>
              <a:t>Banks:</a:t>
            </a:r>
          </a:p>
          <a:p>
            <a:pPr lvl="1" eaLnBrk="1" hangingPunct="1"/>
            <a:r>
              <a:rPr lang="en-US" sz="3200" dirty="0">
                <a:latin typeface="Calibri" charset="0"/>
              </a:rPr>
              <a:t>Worcester 	</a:t>
            </a:r>
            <a:r>
              <a:rPr lang="en-US" sz="3200" dirty="0" smtClean="0">
                <a:latin typeface="Calibri" charset="0"/>
                <a:hlinkClick r:id="rId3"/>
              </a:rPr>
              <a:t>www.foodbank.org</a:t>
            </a:r>
            <a:endParaRPr lang="en-US" sz="3200" dirty="0">
              <a:latin typeface="Calibri" charset="0"/>
            </a:endParaRPr>
          </a:p>
          <a:p>
            <a:pPr lvl="1" eaLnBrk="1" hangingPunct="1"/>
            <a:r>
              <a:rPr lang="en-US" sz="3200" dirty="0">
                <a:latin typeface="Calibri" charset="0"/>
              </a:rPr>
              <a:t>Western </a:t>
            </a:r>
            <a:r>
              <a:rPr lang="en-US" sz="3200" dirty="0" smtClean="0">
                <a:latin typeface="Calibri" charset="0"/>
              </a:rPr>
              <a:t>Mass. </a:t>
            </a:r>
            <a:r>
              <a:rPr lang="en-US" sz="3200" dirty="0" smtClean="0">
                <a:latin typeface="Calibri" charset="0"/>
                <a:hlinkClick r:id="rId4"/>
              </a:rPr>
              <a:t>www.foodbankwma.org</a:t>
            </a:r>
            <a:endParaRPr lang="en-US" sz="3200" dirty="0">
              <a:latin typeface="Calibri" charset="0"/>
            </a:endParaRPr>
          </a:p>
          <a:p>
            <a:pPr lvl="1" eaLnBrk="1" hangingPunct="1"/>
            <a:r>
              <a:rPr lang="en-US" sz="3200" dirty="0">
                <a:latin typeface="Calibri" charset="0"/>
              </a:rPr>
              <a:t>Greater Boston </a:t>
            </a:r>
            <a:r>
              <a:rPr lang="en-US" sz="3200" dirty="0" smtClean="0">
                <a:latin typeface="Calibri" charset="0"/>
                <a:hlinkClick r:id="rId5"/>
              </a:rPr>
              <a:t>www.gbfb.org</a:t>
            </a:r>
            <a:endParaRPr lang="en-US" sz="3200" dirty="0">
              <a:latin typeface="Calibri" charset="0"/>
            </a:endParaRPr>
          </a:p>
        </p:txBody>
      </p:sp>
      <p:sp>
        <p:nvSpPr>
          <p:cNvPr id="25604" name="WordArt 4"/>
          <p:cNvSpPr>
            <a:spLocks noChangeArrowheads="1" noChangeShapeType="1" noTextEdit="1"/>
          </p:cNvSpPr>
          <p:nvPr/>
        </p:nvSpPr>
        <p:spPr bwMode="auto">
          <a:xfrm>
            <a:off x="355600" y="0"/>
            <a:ext cx="3770313" cy="1820863"/>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Community</a:t>
            </a:r>
          </a:p>
        </p:txBody>
      </p:sp>
      <p:pic>
        <p:nvPicPr>
          <p:cNvPr id="25605" name="Picture 6" descr="http://www.sccss.ca/unjimages/imagesones/FoodBank.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425008" y="3457965"/>
            <a:ext cx="1233488" cy="14176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6884107" y="5538347"/>
            <a:ext cx="1787864" cy="1185431"/>
          </a:xfrm>
          <a:prstGeom prst="rect">
            <a:avLst/>
          </a:prstGeom>
        </p:spPr>
      </p:pic>
    </p:spTree>
    <p:extLst>
      <p:ext uri="{BB962C8B-B14F-4D97-AF65-F5344CB8AC3E}">
        <p14:creationId xmlns:p14="http://schemas.microsoft.com/office/powerpoint/2010/main" val="1159351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5095875" y="165100"/>
            <a:ext cx="3805238" cy="1076325"/>
          </a:xfrm>
          <a:prstGeom prst="rect">
            <a:avLst/>
          </a:prstGeom>
          <a:solidFill>
            <a:schemeClr val="accent1">
              <a:lumMod val="40000"/>
              <a:lumOff val="60000"/>
            </a:schemeClr>
          </a:solidFill>
          <a:ln w="9525">
            <a:solidFill>
              <a:srgbClr val="6600CC"/>
            </a:solidFill>
            <a:miter lim="800000"/>
            <a:headEnd/>
            <a:tailEnd/>
          </a:ln>
        </p:spPr>
        <p:txBody>
          <a:bodyPr wrap="none">
            <a:spAutoFit/>
          </a:bodyPr>
          <a:lstStyle/>
          <a:p>
            <a:pPr eaLnBrk="0" hangingPunct="0">
              <a:defRPr/>
            </a:pPr>
            <a:r>
              <a:rPr lang="en-US" sz="3200" dirty="0">
                <a:solidFill>
                  <a:srgbClr val="006600"/>
                </a:solidFill>
                <a:latin typeface="Comic Sans MS" pitchFamily="66" charset="0"/>
                <a:ea typeface="+mn-ea"/>
                <a:cs typeface="+mn-cs"/>
              </a:rPr>
              <a:t>Helpful to have </a:t>
            </a:r>
          </a:p>
          <a:p>
            <a:pPr eaLnBrk="0" hangingPunct="0">
              <a:defRPr/>
            </a:pPr>
            <a:r>
              <a:rPr lang="en-US" sz="3200" dirty="0">
                <a:solidFill>
                  <a:srgbClr val="006600"/>
                </a:solidFill>
                <a:latin typeface="Comic Sans MS" pitchFamily="66" charset="0"/>
                <a:ea typeface="+mn-ea"/>
                <a:cs typeface="+mn-cs"/>
              </a:rPr>
              <a:t>Additional Training</a:t>
            </a:r>
            <a:endParaRPr lang="en-US" sz="3200" dirty="0">
              <a:solidFill>
                <a:srgbClr val="006600"/>
              </a:solidFill>
              <a:latin typeface="Times New Roman" pitchFamily="18" charset="0"/>
              <a:ea typeface="+mn-ea"/>
              <a:cs typeface="+mn-cs"/>
            </a:endParaRPr>
          </a:p>
        </p:txBody>
      </p:sp>
      <p:sp>
        <p:nvSpPr>
          <p:cNvPr id="26627" name="WordArt 8"/>
          <p:cNvSpPr>
            <a:spLocks noChangeArrowheads="1" noChangeShapeType="1" noTextEdit="1"/>
          </p:cNvSpPr>
          <p:nvPr/>
        </p:nvSpPr>
        <p:spPr bwMode="auto">
          <a:xfrm>
            <a:off x="355600" y="0"/>
            <a:ext cx="3770313" cy="1408113"/>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Community</a:t>
            </a:r>
          </a:p>
        </p:txBody>
      </p:sp>
      <p:sp>
        <p:nvSpPr>
          <p:cNvPr id="26628" name="Text Box 11"/>
          <p:cNvSpPr txBox="1">
            <a:spLocks noChangeArrowheads="1"/>
          </p:cNvSpPr>
          <p:nvPr/>
        </p:nvSpPr>
        <p:spPr bwMode="auto">
          <a:xfrm>
            <a:off x="293688" y="1423988"/>
            <a:ext cx="8493125" cy="5324535"/>
          </a:xfrm>
          <a:prstGeom prst="rect">
            <a:avLst/>
          </a:prstGeom>
          <a:solidFill>
            <a:schemeClr val="bg1"/>
          </a:solidFill>
          <a:ln w="9525">
            <a:solidFill>
              <a:srgbClr val="1C1C1C"/>
            </a:solidFill>
            <a:miter lim="800000"/>
            <a:headEnd/>
            <a:tailEnd/>
          </a:ln>
        </p:spPr>
        <p:txBody>
          <a:bodyPr>
            <a:spAutoFit/>
          </a:bodyPr>
          <a:lstStyle>
            <a:lvl1pPr marL="457200" indent="-457200">
              <a:defRPr sz="3200">
                <a:solidFill>
                  <a:schemeClr val="tx1"/>
                </a:solidFill>
                <a:latin typeface="Calibri" charset="0"/>
                <a:ea typeface="ＭＳ Ｐゴシック" charset="0"/>
              </a:defRPr>
            </a:lvl1pPr>
            <a:lvl2pPr marL="1200150" indent="-457200">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0" hangingPunct="0">
              <a:buFont typeface="Arial" charset="0"/>
              <a:buChar char="•"/>
            </a:pPr>
            <a:r>
              <a:rPr lang="en-US" sz="3600" u="sng" dirty="0">
                <a:solidFill>
                  <a:srgbClr val="1C1C1C"/>
                </a:solidFill>
                <a:ea typeface="MS PGothic" charset="0"/>
              </a:rPr>
              <a:t>Example</a:t>
            </a:r>
            <a:r>
              <a:rPr lang="en-US" sz="3600" dirty="0">
                <a:solidFill>
                  <a:srgbClr val="000073"/>
                </a:solidFill>
                <a:ea typeface="MS PGothic" charset="0"/>
              </a:rPr>
              <a:t>: </a:t>
            </a:r>
            <a:r>
              <a:rPr lang="en-US" sz="3600" b="1" dirty="0">
                <a:solidFill>
                  <a:srgbClr val="006600"/>
                </a:solidFill>
                <a:ea typeface="MS PGothic" charset="0"/>
              </a:rPr>
              <a:t>Become a </a:t>
            </a:r>
            <a:r>
              <a:rPr lang="ja-JP" altLang="en-US" sz="3600" b="1" dirty="0">
                <a:solidFill>
                  <a:srgbClr val="006600"/>
                </a:solidFill>
                <a:ea typeface="MS PGothic" charset="0"/>
              </a:rPr>
              <a:t>“</a:t>
            </a:r>
            <a:r>
              <a:rPr lang="en-US" altLang="ja-JP" sz="3600" b="1" dirty="0">
                <a:solidFill>
                  <a:srgbClr val="006600"/>
                </a:solidFill>
                <a:ea typeface="MS PGothic" charset="0"/>
              </a:rPr>
              <a:t>Freedom </a:t>
            </a:r>
            <a:r>
              <a:rPr lang="en-US" altLang="ja-JP" sz="3600" b="1" dirty="0" smtClean="0">
                <a:solidFill>
                  <a:srgbClr val="006600"/>
                </a:solidFill>
                <a:ea typeface="MS PGothic" charset="0"/>
              </a:rPr>
              <a:t>from </a:t>
            </a:r>
            <a:r>
              <a:rPr lang="en-US" altLang="ja-JP" sz="3600" b="1" dirty="0">
                <a:solidFill>
                  <a:srgbClr val="006600"/>
                </a:solidFill>
                <a:ea typeface="MS PGothic" charset="0"/>
              </a:rPr>
              <a:t>Smoking Facilitator</a:t>
            </a:r>
            <a:r>
              <a:rPr lang="ja-JP" altLang="en-US" sz="3600" b="1" dirty="0">
                <a:solidFill>
                  <a:srgbClr val="006600"/>
                </a:solidFill>
                <a:ea typeface="MS PGothic" charset="0"/>
              </a:rPr>
              <a:t>”</a:t>
            </a:r>
            <a:r>
              <a:rPr lang="en-US" altLang="ja-JP" sz="3600" b="1" dirty="0">
                <a:solidFill>
                  <a:srgbClr val="006600"/>
                </a:solidFill>
                <a:ea typeface="MS PGothic" charset="0"/>
              </a:rPr>
              <a:t> through </a:t>
            </a:r>
            <a:r>
              <a:rPr lang="en-US" altLang="ja-JP" sz="3600" b="1" dirty="0" smtClean="0">
                <a:solidFill>
                  <a:srgbClr val="006600"/>
                </a:solidFill>
                <a:ea typeface="MS PGothic" charset="0"/>
              </a:rPr>
              <a:t>American </a:t>
            </a:r>
            <a:r>
              <a:rPr lang="en-US" altLang="ja-JP" sz="3600" b="1" dirty="0">
                <a:solidFill>
                  <a:srgbClr val="006600"/>
                </a:solidFill>
                <a:ea typeface="MS PGothic" charset="0"/>
              </a:rPr>
              <a:t>Lung </a:t>
            </a:r>
            <a:r>
              <a:rPr lang="en-US" altLang="ja-JP" sz="3600" b="1" dirty="0" smtClean="0">
                <a:solidFill>
                  <a:srgbClr val="006600"/>
                </a:solidFill>
                <a:ea typeface="MS PGothic" charset="0"/>
              </a:rPr>
              <a:t>Association</a:t>
            </a:r>
          </a:p>
          <a:p>
            <a:pPr lvl="1" eaLnBrk="0" hangingPunct="0">
              <a:buFont typeface="Arial" charset="0"/>
              <a:buChar char="•"/>
            </a:pPr>
            <a:r>
              <a:rPr lang="en-US" altLang="ja-JP" dirty="0">
                <a:solidFill>
                  <a:srgbClr val="000073"/>
                </a:solidFill>
                <a:ea typeface="MS PGothic" charset="0"/>
                <a:hlinkClick r:id="rId2"/>
              </a:rPr>
              <a:t>http://</a:t>
            </a:r>
            <a:r>
              <a:rPr lang="en-US" altLang="ja-JP" dirty="0" smtClean="0">
                <a:solidFill>
                  <a:srgbClr val="000073"/>
                </a:solidFill>
                <a:ea typeface="MS PGothic" charset="0"/>
                <a:hlinkClick r:id="rId2"/>
              </a:rPr>
              <a:t>www.lung.org/stop-smoking/join-freedom-from-smoking/become-a-facilitator.html</a:t>
            </a:r>
            <a:endParaRPr lang="en-US" altLang="ja-JP" dirty="0" smtClean="0">
              <a:solidFill>
                <a:srgbClr val="000073"/>
              </a:solidFill>
              <a:ea typeface="MS PGothic" charset="0"/>
            </a:endParaRPr>
          </a:p>
          <a:p>
            <a:pPr lvl="1" eaLnBrk="0" hangingPunct="0">
              <a:buFont typeface="Arial" charset="0"/>
              <a:buChar char="•"/>
            </a:pPr>
            <a:r>
              <a:rPr lang="en-US" sz="2800" dirty="0" smtClean="0">
                <a:solidFill>
                  <a:srgbClr val="1C1C1C"/>
                </a:solidFill>
                <a:ea typeface="MS PGothic" charset="0"/>
              </a:rPr>
              <a:t>Local: </a:t>
            </a:r>
            <a:r>
              <a:rPr lang="en-US" sz="2400" dirty="0">
                <a:solidFill>
                  <a:srgbClr val="1C1C1C"/>
                </a:solidFill>
                <a:ea typeface="MS PGothic" charset="0"/>
                <a:hlinkClick r:id="rId3"/>
              </a:rPr>
              <a:t>http://</a:t>
            </a:r>
            <a:r>
              <a:rPr lang="en-US" sz="2400" dirty="0" smtClean="0">
                <a:solidFill>
                  <a:srgbClr val="1C1C1C"/>
                </a:solidFill>
                <a:ea typeface="MS PGothic" charset="0"/>
                <a:hlinkClick r:id="rId3"/>
              </a:rPr>
              <a:t>www.lung.org/about-us/local-associations/massachusetts.html</a:t>
            </a:r>
            <a:r>
              <a:rPr lang="en-US" sz="2400" dirty="0" smtClean="0">
                <a:solidFill>
                  <a:srgbClr val="1C1C1C"/>
                </a:solidFill>
                <a:ea typeface="MS PGothic" charset="0"/>
              </a:rPr>
              <a:t> </a:t>
            </a:r>
          </a:p>
          <a:p>
            <a:pPr lvl="1" eaLnBrk="0" hangingPunct="0">
              <a:buFont typeface="Arial" charset="0"/>
              <a:buChar char="•"/>
            </a:pPr>
            <a:r>
              <a:rPr lang="en-US" sz="2400" dirty="0">
                <a:solidFill>
                  <a:srgbClr val="1C1C1C"/>
                </a:solidFill>
                <a:ea typeface="MS PGothic" charset="0"/>
              </a:rPr>
              <a:t>Springfield:</a:t>
            </a:r>
            <a:br>
              <a:rPr lang="en-US" sz="2400" dirty="0">
                <a:solidFill>
                  <a:srgbClr val="1C1C1C"/>
                </a:solidFill>
                <a:ea typeface="MS PGothic" charset="0"/>
              </a:rPr>
            </a:br>
            <a:r>
              <a:rPr lang="en-US" sz="2400" dirty="0">
                <a:solidFill>
                  <a:srgbClr val="1C1C1C"/>
                </a:solidFill>
                <a:ea typeface="MS PGothic" charset="0"/>
                <a:hlinkClick r:id="rId4"/>
              </a:rPr>
              <a:t>http://www.lung.org/local-content/_</a:t>
            </a:r>
            <a:r>
              <a:rPr lang="en-US" sz="2400" dirty="0" smtClean="0">
                <a:solidFill>
                  <a:srgbClr val="1C1C1C"/>
                </a:solidFill>
                <a:ea typeface="MS PGothic" charset="0"/>
                <a:hlinkClick r:id="rId4"/>
              </a:rPr>
              <a:t>content-items/our-initiatives/education-and-training/MA-ffs-springfield.html</a:t>
            </a:r>
            <a:r>
              <a:rPr lang="en-US" sz="2400" dirty="0" smtClean="0">
                <a:solidFill>
                  <a:srgbClr val="1C1C1C"/>
                </a:solidFill>
                <a:ea typeface="MS PGothic" charset="0"/>
              </a:rPr>
              <a:t> </a:t>
            </a:r>
            <a:endParaRPr lang="en-US" sz="2400" dirty="0">
              <a:solidFill>
                <a:srgbClr val="1C1C1C"/>
              </a:solidFill>
              <a:ea typeface="MS PGothic" charset="0"/>
            </a:endParaRPr>
          </a:p>
        </p:txBody>
      </p:sp>
      <p:pic>
        <p:nvPicPr>
          <p:cNvPr id="26629" name="Picture 8" descr="State of the Air 2011">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48563" y="3822919"/>
            <a:ext cx="1238250" cy="14446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50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2422805" y="1169809"/>
            <a:ext cx="3926615" cy="839834"/>
          </a:xfrm>
          <a:solidFill>
            <a:schemeClr val="accent1">
              <a:lumMod val="20000"/>
              <a:lumOff val="80000"/>
            </a:schemeClr>
          </a:solidFill>
          <a:ln>
            <a:solidFill>
              <a:srgbClr val="1C1C1C"/>
            </a:solidFill>
            <a:miter lim="800000"/>
            <a:headEnd/>
            <a:tailEnd/>
          </a:ln>
        </p:spPr>
        <p:txBody>
          <a:bodyPr/>
          <a:lstStyle/>
          <a:p>
            <a:pPr eaLnBrk="1" hangingPunct="1">
              <a:defRPr/>
            </a:pPr>
            <a:r>
              <a:rPr lang="en-US" altLang="en-US" sz="3200" dirty="0" smtClean="0">
                <a:solidFill>
                  <a:srgbClr val="006600"/>
                </a:solidFill>
                <a:ea typeface="+mj-ea"/>
              </a:rPr>
              <a:t>“Extension Services”</a:t>
            </a:r>
          </a:p>
        </p:txBody>
      </p:sp>
      <p:sp>
        <p:nvSpPr>
          <p:cNvPr id="27651" name="Rectangle 1027"/>
          <p:cNvSpPr>
            <a:spLocks noGrp="1" noChangeArrowheads="1"/>
          </p:cNvSpPr>
          <p:nvPr>
            <p:ph idx="1"/>
          </p:nvPr>
        </p:nvSpPr>
        <p:spPr>
          <a:xfrm>
            <a:off x="293688" y="2262141"/>
            <a:ext cx="8535987" cy="4435475"/>
          </a:xfrm>
          <a:solidFill>
            <a:schemeClr val="bg1"/>
          </a:solidFill>
          <a:ln>
            <a:solidFill>
              <a:srgbClr val="1C1C1C"/>
            </a:solidFill>
            <a:miter lim="800000"/>
            <a:headEnd/>
            <a:tailEnd/>
          </a:ln>
        </p:spPr>
        <p:txBody>
          <a:bodyPr/>
          <a:lstStyle/>
          <a:p>
            <a:pPr marL="0" indent="0" eaLnBrk="1" hangingPunct="1">
              <a:lnSpc>
                <a:spcPct val="90000"/>
              </a:lnSpc>
              <a:spcBef>
                <a:spcPct val="40000"/>
              </a:spcBef>
              <a:buNone/>
            </a:pPr>
            <a:r>
              <a:rPr lang="en-US" dirty="0">
                <a:latin typeface="Calibri" charset="0"/>
              </a:rPr>
              <a:t>U Mass Extension Nutrition Education </a:t>
            </a:r>
            <a:r>
              <a:rPr lang="en-US" dirty="0" smtClean="0">
                <a:latin typeface="Calibri" charset="0"/>
              </a:rPr>
              <a:t>Program</a:t>
            </a:r>
            <a:r>
              <a:rPr lang="pt-BR" dirty="0" smtClean="0">
                <a:latin typeface="Calibri" charset="0"/>
                <a:hlinkClick r:id="rId3"/>
              </a:rPr>
              <a:t>http</a:t>
            </a:r>
            <a:r>
              <a:rPr lang="pt-BR" dirty="0">
                <a:latin typeface="Calibri" charset="0"/>
                <a:hlinkClick r:id="rId3"/>
              </a:rPr>
              <a:t>://extension.umass.edu/nutrition/</a:t>
            </a:r>
            <a:r>
              <a:rPr lang="pt-BR" dirty="0">
                <a:latin typeface="Calibri" charset="0"/>
              </a:rPr>
              <a:t> </a:t>
            </a:r>
            <a:endParaRPr lang="en-US" dirty="0" smtClean="0">
              <a:latin typeface="Calibri" charset="0"/>
            </a:endParaRPr>
          </a:p>
          <a:p>
            <a:pPr marL="514350" indent="-514350" eaLnBrk="1" hangingPunct="1">
              <a:lnSpc>
                <a:spcPct val="90000"/>
              </a:lnSpc>
              <a:spcBef>
                <a:spcPct val="40000"/>
              </a:spcBef>
              <a:buAutoNum type="arabicPeriod"/>
            </a:pPr>
            <a:r>
              <a:rPr lang="en-US" sz="2800" dirty="0" smtClean="0"/>
              <a:t>Expanded </a:t>
            </a:r>
            <a:r>
              <a:rPr lang="en-US" sz="2800" dirty="0"/>
              <a:t>Food and Nutrition Education </a:t>
            </a:r>
            <a:r>
              <a:rPr lang="en-US" sz="2800" dirty="0" smtClean="0"/>
              <a:t>Program (EFNEP)</a:t>
            </a:r>
          </a:p>
          <a:p>
            <a:pPr marL="400050" lvl="1" indent="0" eaLnBrk="1" hangingPunct="1">
              <a:lnSpc>
                <a:spcPct val="90000"/>
              </a:lnSpc>
              <a:spcBef>
                <a:spcPct val="40000"/>
              </a:spcBef>
              <a:buNone/>
            </a:pPr>
            <a:r>
              <a:rPr lang="is-IS" sz="2400" dirty="0" smtClean="0">
                <a:hlinkClick r:id="rId4"/>
              </a:rPr>
              <a:t>http://extension.umass.edu/nutrition/expanded-food-and-nutrition-education-program-efnep</a:t>
            </a:r>
            <a:r>
              <a:rPr lang="is-IS" sz="2400" dirty="0" smtClean="0"/>
              <a:t> </a:t>
            </a:r>
            <a:endParaRPr lang="en-US" sz="2400" dirty="0" smtClean="0"/>
          </a:p>
          <a:p>
            <a:pPr marL="0" indent="0" eaLnBrk="1" hangingPunct="1">
              <a:lnSpc>
                <a:spcPct val="90000"/>
              </a:lnSpc>
              <a:spcBef>
                <a:spcPct val="40000"/>
              </a:spcBef>
              <a:buNone/>
            </a:pPr>
            <a:r>
              <a:rPr lang="en-US" sz="2800" dirty="0" smtClean="0"/>
              <a:t>2.  Supplemental </a:t>
            </a:r>
            <a:r>
              <a:rPr lang="en-US" sz="2800" dirty="0"/>
              <a:t>Nutrition Assistance Program </a:t>
            </a:r>
            <a:r>
              <a:rPr lang="en-US" sz="2800" dirty="0" smtClean="0"/>
              <a:t>Education     	(</a:t>
            </a:r>
            <a:r>
              <a:rPr lang="en-US" sz="2800" dirty="0"/>
              <a:t>SNAP-</a:t>
            </a:r>
            <a:r>
              <a:rPr lang="en-US" sz="2800" dirty="0" smtClean="0"/>
              <a:t>Ed)</a:t>
            </a:r>
            <a:br>
              <a:rPr lang="en-US" sz="2800" dirty="0" smtClean="0"/>
            </a:br>
            <a:r>
              <a:rPr lang="en-US" sz="2400" dirty="0" smtClean="0">
                <a:hlinkClick r:id="rId5"/>
              </a:rPr>
              <a:t>http://extension.umass.edu/nutrition/supplemental-nutrition-assistance-program-education-snap-ed</a:t>
            </a:r>
            <a:r>
              <a:rPr lang="en-US" sz="2400" dirty="0" smtClean="0"/>
              <a:t> </a:t>
            </a:r>
            <a:endParaRPr lang="en-US" sz="2400" dirty="0"/>
          </a:p>
        </p:txBody>
      </p:sp>
      <p:pic>
        <p:nvPicPr>
          <p:cNvPr id="27652" name="Picture 9" descr="http://www.capecodextension.org/images/veg.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05530" y="388615"/>
            <a:ext cx="1733751" cy="17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7217" y="1"/>
            <a:ext cx="3341800" cy="1888404"/>
          </a:xfrm>
          <a:prstGeom prst="rect">
            <a:avLst/>
          </a:prstGeom>
        </p:spPr>
        <p:txBody>
          <a:bodyPr>
            <a:prstTxWarp prst="textSlantUp">
              <a:avLst/>
            </a:prstTxWarp>
            <a:spAutoFit/>
          </a:bodyPr>
          <a:lstStyle/>
          <a:p>
            <a:pPr algn="ctr" eaLnBrk="0" hangingPunct="0">
              <a:defRPr/>
            </a:pPr>
            <a:r>
              <a:rPr lang="en-US" sz="3200" b="1" kern="10" dirty="0">
                <a:ln w="9525">
                  <a:solidFill>
                    <a:srgbClr val="6600CC"/>
                  </a:solidFill>
                  <a:round/>
                  <a:headEnd/>
                  <a:tailEnd/>
                </a:ln>
                <a:solidFill>
                  <a:srgbClr val="003399"/>
                </a:solidFill>
                <a:latin typeface="Tempus Sans ITC"/>
                <a:ea typeface="+mn-ea"/>
                <a:cs typeface="+mn-cs"/>
              </a:rPr>
              <a:t>Community</a:t>
            </a:r>
          </a:p>
        </p:txBody>
      </p:sp>
    </p:spTree>
    <p:extLst>
      <p:ext uri="{BB962C8B-B14F-4D97-AF65-F5344CB8AC3E}">
        <p14:creationId xmlns:p14="http://schemas.microsoft.com/office/powerpoint/2010/main" val="3456090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550" y="1631950"/>
            <a:ext cx="7850188" cy="4937125"/>
          </a:xfrm>
          <a:solidFill>
            <a:schemeClr val="bg1"/>
          </a:solidFill>
          <a:ln>
            <a:solidFill>
              <a:schemeClr val="accent1">
                <a:lumMod val="75000"/>
              </a:schemeClr>
            </a:solidFill>
          </a:ln>
        </p:spPr>
        <p:txBody>
          <a:bodyPr>
            <a:normAutofit/>
          </a:bodyPr>
          <a:lstStyle/>
          <a:p>
            <a:pPr eaLnBrk="1" hangingPunct="1"/>
            <a:r>
              <a:rPr lang="en-US" sz="2800" dirty="0">
                <a:latin typeface="Calibri" charset="0"/>
              </a:rPr>
              <a:t>Nutrition writer for health newsletter, magazine, or other media</a:t>
            </a:r>
          </a:p>
          <a:p>
            <a:pPr eaLnBrk="1" hangingPunct="1"/>
            <a:r>
              <a:rPr lang="en-US" sz="2800" dirty="0">
                <a:latin typeface="Calibri" charset="0"/>
              </a:rPr>
              <a:t>Nutrition writer for Internet, including nutrition articles, </a:t>
            </a:r>
            <a:r>
              <a:rPr lang="ja-JP" altLang="en-US" sz="2800" dirty="0">
                <a:latin typeface="Calibri" charset="0"/>
                <a:ea typeface="MS PGothic" charset="0"/>
                <a:cs typeface="MS PGothic" charset="0"/>
              </a:rPr>
              <a:t>“</a:t>
            </a:r>
            <a:r>
              <a:rPr lang="en-US" altLang="ja-JP" sz="2800" dirty="0">
                <a:latin typeface="Calibri" charset="0"/>
                <a:ea typeface="MS PGothic" charset="0"/>
                <a:cs typeface="MS PGothic" charset="0"/>
              </a:rPr>
              <a:t>ask a nutritionist</a:t>
            </a:r>
            <a:r>
              <a:rPr lang="ja-JP" altLang="en-US" sz="2800" dirty="0">
                <a:latin typeface="Calibri" charset="0"/>
                <a:ea typeface="MS PGothic" charset="0"/>
                <a:cs typeface="MS PGothic" charset="0"/>
              </a:rPr>
              <a:t>”</a:t>
            </a:r>
            <a:r>
              <a:rPr lang="en-US" altLang="ja-JP" sz="2800" dirty="0">
                <a:latin typeface="Calibri" charset="0"/>
                <a:ea typeface="MS PGothic" charset="0"/>
                <a:cs typeface="MS PGothic" charset="0"/>
              </a:rPr>
              <a:t>, message board moderator</a:t>
            </a:r>
          </a:p>
          <a:p>
            <a:pPr eaLnBrk="1" hangingPunct="1"/>
            <a:r>
              <a:rPr lang="en-US" sz="2800" dirty="0">
                <a:latin typeface="Calibri" charset="0"/>
              </a:rPr>
              <a:t>Contributor or employee for nutrition or health-related internet company</a:t>
            </a:r>
          </a:p>
          <a:p>
            <a:pPr eaLnBrk="1" hangingPunct="1"/>
            <a:r>
              <a:rPr lang="en-US" sz="2800" dirty="0">
                <a:latin typeface="Calibri" charset="0"/>
              </a:rPr>
              <a:t>Health speaker</a:t>
            </a:r>
          </a:p>
          <a:p>
            <a:pPr eaLnBrk="1" hangingPunct="1"/>
            <a:r>
              <a:rPr lang="en-US" sz="2800" dirty="0">
                <a:latin typeface="Calibri" charset="0"/>
              </a:rPr>
              <a:t>Author - books, cookbooks</a:t>
            </a:r>
          </a:p>
          <a:p>
            <a:pPr eaLnBrk="1" hangingPunct="1"/>
            <a:r>
              <a:rPr lang="en-US" sz="2800" dirty="0">
                <a:latin typeface="Calibri" charset="0"/>
              </a:rPr>
              <a:t>Food critic </a:t>
            </a:r>
          </a:p>
          <a:p>
            <a:pPr eaLnBrk="1" hangingPunct="1"/>
            <a:endParaRPr lang="en-US" sz="2800" dirty="0">
              <a:latin typeface="Calibri" charset="0"/>
            </a:endParaRPr>
          </a:p>
        </p:txBody>
      </p:sp>
      <p:pic>
        <p:nvPicPr>
          <p:cNvPr id="28675" name="Picture 4" descr="http://tbn0.google.com/images?q=tbn:sAOsOI1yQl3SFM:http://saw.spscc.ctc.edu/images/Misc/newspap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075" y="4710113"/>
            <a:ext cx="1238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60438" y="0"/>
            <a:ext cx="3175820" cy="1514169"/>
          </a:xfrm>
          <a:prstGeom prst="rect">
            <a:avLst/>
          </a:prstGeom>
          <a:noFill/>
        </p:spPr>
        <p:txBody>
          <a:bodyPr>
            <a:prstTxWarp prst="textSlantUp">
              <a:avLst/>
            </a:prstTxWarp>
            <a:spAutoFit/>
          </a:bodyPr>
          <a:lstStyle/>
          <a:p>
            <a:pPr eaLnBrk="0" hangingPunct="0">
              <a:defRPr/>
            </a:pPr>
            <a:r>
              <a:rPr lang="en-US" dirty="0">
                <a:solidFill>
                  <a:srgbClr val="006600"/>
                </a:solidFill>
                <a:latin typeface="Tempus Sans ITC" pitchFamily="82" charset="0"/>
                <a:ea typeface="ＭＳ Ｐゴシック"/>
                <a:cs typeface="ＭＳ Ｐゴシック"/>
              </a:rPr>
              <a:t>Media</a:t>
            </a:r>
          </a:p>
        </p:txBody>
      </p:sp>
      <p:pic>
        <p:nvPicPr>
          <p:cNvPr id="28678" name="Picture 9" descr="http://t1.gstatic.com/images?q=tbn:ANd9GcSeLpMj7YPwBOGXs_7pFK70r2OXdMVNZVR_0KofR51W4bi6VQLnPspTgOQ">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1140" y="94368"/>
            <a:ext cx="1722120" cy="148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64355" y="272915"/>
            <a:ext cx="1815465" cy="129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04850" y="1589088"/>
            <a:ext cx="7735888" cy="40934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11430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Webdings" pitchFamily="18" charset="2"/>
              <a:buChar char="ï"/>
              <a:defRPr/>
            </a:pPr>
            <a:r>
              <a:rPr lang="en-US" altLang="en-US" sz="2800" dirty="0" smtClean="0">
                <a:solidFill>
                  <a:srgbClr val="5F5F5F"/>
                </a:solidFill>
                <a:latin typeface="Comic Sans MS" pitchFamily="66" charset="0"/>
                <a:ea typeface="MS PGothic" pitchFamily="34" charset="-128"/>
                <a:cs typeface="Arial" pitchFamily="34" charset="0"/>
              </a:rPr>
              <a:t>  </a:t>
            </a:r>
            <a:r>
              <a:rPr lang="en-US" altLang="en-US" sz="3600" b="1" dirty="0" smtClean="0">
                <a:solidFill>
                  <a:srgbClr val="1C1C1C"/>
                </a:solidFill>
                <a:latin typeface="+mn-lt"/>
                <a:ea typeface="MS PGothic" pitchFamily="34" charset="-128"/>
                <a:cs typeface="Arial" pitchFamily="34" charset="0"/>
              </a:rPr>
              <a:t>Food Industry - </a:t>
            </a:r>
          </a:p>
          <a:p>
            <a:pPr lvl="1">
              <a:spcBef>
                <a:spcPct val="0"/>
              </a:spcBef>
              <a:buFont typeface="Webdings" pitchFamily="18" charset="2"/>
              <a:buNone/>
              <a:defRPr/>
            </a:pPr>
            <a:r>
              <a:rPr lang="en-US" altLang="en-US" sz="3600" dirty="0" smtClean="0">
                <a:solidFill>
                  <a:srgbClr val="1C1C1C"/>
                </a:solidFill>
                <a:latin typeface="+mn-lt"/>
                <a:ea typeface="MS PGothic" pitchFamily="34" charset="-128"/>
                <a:cs typeface="Arial" pitchFamily="34" charset="0"/>
              </a:rPr>
              <a:t>	e.g. Ocean Spray</a:t>
            </a:r>
            <a:r>
              <a:rPr lang="en-US" altLang="en-US" sz="3200" dirty="0" smtClean="0">
                <a:solidFill>
                  <a:srgbClr val="1C1C1C"/>
                </a:solidFill>
                <a:latin typeface="+mn-lt"/>
                <a:ea typeface="MS PGothic" pitchFamily="34" charset="-128"/>
                <a:cs typeface="Arial" pitchFamily="34" charset="0"/>
              </a:rPr>
              <a:t> </a:t>
            </a:r>
            <a:r>
              <a:rPr lang="en-US" altLang="en-US" dirty="0">
                <a:solidFill>
                  <a:schemeClr val="hlink"/>
                </a:solidFill>
                <a:latin typeface="+mn-lt"/>
                <a:ea typeface="MS PGothic" pitchFamily="34" charset="-128"/>
                <a:cs typeface="Arial" pitchFamily="34" charset="0"/>
                <a:hlinkClick r:id="rId2"/>
              </a:rPr>
              <a:t>http://</a:t>
            </a:r>
            <a:r>
              <a:rPr lang="en-US" altLang="en-US" dirty="0" smtClean="0">
                <a:solidFill>
                  <a:schemeClr val="hlink"/>
                </a:solidFill>
                <a:latin typeface="+mn-lt"/>
                <a:ea typeface="MS PGothic" pitchFamily="34" charset="-128"/>
                <a:cs typeface="Arial" pitchFamily="34" charset="0"/>
                <a:hlinkClick r:id="rId2"/>
              </a:rPr>
              <a:t>www.oceanspray.coop/Careers.aspx</a:t>
            </a:r>
            <a:endParaRPr lang="en-US" altLang="en-US" dirty="0" smtClean="0">
              <a:solidFill>
                <a:schemeClr val="hlink"/>
              </a:solidFill>
              <a:latin typeface="+mn-lt"/>
              <a:ea typeface="MS PGothic" pitchFamily="34" charset="-128"/>
              <a:cs typeface="Arial" pitchFamily="34" charset="0"/>
            </a:endParaRPr>
          </a:p>
          <a:p>
            <a:pPr lvl="1">
              <a:spcBef>
                <a:spcPct val="0"/>
              </a:spcBef>
              <a:buFont typeface="Webdings" pitchFamily="18" charset="2"/>
              <a:buNone/>
              <a:defRPr/>
            </a:pPr>
            <a:r>
              <a:rPr lang="en-US" altLang="en-US" sz="3200" dirty="0" smtClean="0">
                <a:solidFill>
                  <a:srgbClr val="1C1C1C"/>
                </a:solidFill>
                <a:latin typeface="+mn-lt"/>
                <a:ea typeface="MS PGothic" pitchFamily="34" charset="-128"/>
                <a:cs typeface="Arial" pitchFamily="34" charset="0"/>
              </a:rPr>
              <a:t>Ocean Spray Consumer Affairs Department </a:t>
            </a:r>
            <a:br>
              <a:rPr lang="en-US" altLang="en-US" sz="3200" dirty="0" smtClean="0">
                <a:solidFill>
                  <a:srgbClr val="1C1C1C"/>
                </a:solidFill>
                <a:latin typeface="+mn-lt"/>
                <a:ea typeface="MS PGothic" pitchFamily="34" charset="-128"/>
                <a:cs typeface="Arial" pitchFamily="34" charset="0"/>
              </a:rPr>
            </a:br>
            <a:r>
              <a:rPr lang="en-US" altLang="en-US" sz="3200" dirty="0" smtClean="0">
                <a:solidFill>
                  <a:srgbClr val="1C1C1C"/>
                </a:solidFill>
                <a:latin typeface="+mn-lt"/>
                <a:ea typeface="MS PGothic" pitchFamily="34" charset="-128"/>
                <a:cs typeface="Arial" pitchFamily="34" charset="0"/>
              </a:rPr>
              <a:t>Ocean Spray Cranberries, Inc. </a:t>
            </a:r>
            <a:br>
              <a:rPr lang="en-US" altLang="en-US" sz="3200" dirty="0" smtClean="0">
                <a:solidFill>
                  <a:srgbClr val="1C1C1C"/>
                </a:solidFill>
                <a:latin typeface="+mn-lt"/>
                <a:ea typeface="MS PGothic" pitchFamily="34" charset="-128"/>
                <a:cs typeface="Arial" pitchFamily="34" charset="0"/>
              </a:rPr>
            </a:br>
            <a:r>
              <a:rPr lang="en-US" altLang="en-US" sz="3200" dirty="0" smtClean="0">
                <a:solidFill>
                  <a:srgbClr val="1C1C1C"/>
                </a:solidFill>
                <a:latin typeface="+mn-lt"/>
                <a:ea typeface="MS PGothic" pitchFamily="34" charset="-128"/>
                <a:cs typeface="Arial" pitchFamily="34" charset="0"/>
              </a:rPr>
              <a:t>One Ocean Spray Drive </a:t>
            </a:r>
            <a:br>
              <a:rPr lang="en-US" altLang="en-US" sz="3200" dirty="0" smtClean="0">
                <a:solidFill>
                  <a:srgbClr val="1C1C1C"/>
                </a:solidFill>
                <a:latin typeface="+mn-lt"/>
                <a:ea typeface="MS PGothic" pitchFamily="34" charset="-128"/>
                <a:cs typeface="Arial" pitchFamily="34" charset="0"/>
              </a:rPr>
            </a:br>
            <a:r>
              <a:rPr lang="en-US" altLang="en-US" sz="3200" dirty="0" smtClean="0">
                <a:solidFill>
                  <a:srgbClr val="1C1C1C"/>
                </a:solidFill>
                <a:latin typeface="+mn-lt"/>
                <a:ea typeface="MS PGothic" pitchFamily="34" charset="-128"/>
                <a:cs typeface="Arial" pitchFamily="34" charset="0"/>
              </a:rPr>
              <a:t>Lakeville-Middleboro, MA 02349 </a:t>
            </a:r>
            <a:endParaRPr lang="en-US" altLang="en-US" sz="3200" b="1" dirty="0" smtClean="0">
              <a:solidFill>
                <a:srgbClr val="1C1C1C"/>
              </a:solidFill>
              <a:latin typeface="+mn-lt"/>
              <a:ea typeface="MS PGothic" pitchFamily="34" charset="-128"/>
              <a:cs typeface="Arial" pitchFamily="34" charset="0"/>
            </a:endParaRPr>
          </a:p>
          <a:p>
            <a:pPr>
              <a:spcBef>
                <a:spcPct val="0"/>
              </a:spcBef>
              <a:buFont typeface="Webdings" pitchFamily="18" charset="2"/>
              <a:buNone/>
              <a:defRPr/>
            </a:pPr>
            <a:r>
              <a:rPr lang="en-US" altLang="en-US" b="1" dirty="0" smtClean="0">
                <a:solidFill>
                  <a:srgbClr val="1C1C1C"/>
                </a:solidFill>
                <a:latin typeface="+mn-lt"/>
                <a:ea typeface="MS PGothic" pitchFamily="34" charset="-128"/>
                <a:cs typeface="Arial" pitchFamily="34" charset="0"/>
              </a:rPr>
              <a:t> </a:t>
            </a:r>
            <a:r>
              <a:rPr lang="en-US" altLang="en-US" sz="2800" b="1" dirty="0" smtClean="0">
                <a:solidFill>
                  <a:srgbClr val="1C1C1C"/>
                </a:solidFill>
                <a:latin typeface="+mn-lt"/>
                <a:ea typeface="MS PGothic" pitchFamily="34" charset="-128"/>
                <a:cs typeface="Arial" pitchFamily="34" charset="0"/>
              </a:rPr>
              <a:t>1-800-662-3263</a:t>
            </a:r>
            <a:r>
              <a:rPr lang="en-US" altLang="en-US" sz="2800" dirty="0" smtClean="0">
                <a:solidFill>
                  <a:srgbClr val="1C1C1C"/>
                </a:solidFill>
                <a:latin typeface="+mn-lt"/>
                <a:ea typeface="MS PGothic" pitchFamily="34" charset="-128"/>
                <a:cs typeface="Arial" pitchFamily="34" charset="0"/>
              </a:rPr>
              <a:t> </a:t>
            </a:r>
          </a:p>
        </p:txBody>
      </p:sp>
      <p:sp>
        <p:nvSpPr>
          <p:cNvPr id="24579" name="Text Box 4"/>
          <p:cNvSpPr txBox="1">
            <a:spLocks noChangeArrowheads="1"/>
          </p:cNvSpPr>
          <p:nvPr/>
        </p:nvSpPr>
        <p:spPr bwMode="auto">
          <a:xfrm>
            <a:off x="4276725" y="696913"/>
            <a:ext cx="4481513" cy="588962"/>
          </a:xfrm>
          <a:prstGeom prst="rect">
            <a:avLst/>
          </a:prstGeom>
          <a:solidFill>
            <a:schemeClr val="accent1">
              <a:lumMod val="40000"/>
              <a:lumOff val="60000"/>
            </a:schemeClr>
          </a:solidFill>
          <a:ln w="9525">
            <a:solidFill>
              <a:srgbClr val="6600CC"/>
            </a:solidFill>
            <a:miter lim="800000"/>
            <a:headEnd/>
            <a:tailEnd/>
          </a:ln>
        </p:spPr>
        <p:txBody>
          <a:bodyPr wrap="none">
            <a:spAutoFit/>
          </a:bodyPr>
          <a:lstStyle/>
          <a:p>
            <a:pPr eaLnBrk="0" hangingPunct="0">
              <a:defRPr/>
            </a:pPr>
            <a:r>
              <a:rPr lang="en-US" sz="3200" dirty="0">
                <a:solidFill>
                  <a:srgbClr val="003399"/>
                </a:solidFill>
                <a:latin typeface="Comic Sans MS" pitchFamily="66" charset="0"/>
                <a:ea typeface="+mn-ea"/>
                <a:cs typeface="+mn-cs"/>
              </a:rPr>
              <a:t>Places for Employment</a:t>
            </a:r>
            <a:endParaRPr lang="en-US" dirty="0">
              <a:solidFill>
                <a:srgbClr val="003399"/>
              </a:solidFill>
              <a:latin typeface="Times New Roman" pitchFamily="18" charset="0"/>
              <a:ea typeface="+mn-ea"/>
              <a:cs typeface="+mn-cs"/>
            </a:endParaRPr>
          </a:p>
        </p:txBody>
      </p:sp>
      <p:sp>
        <p:nvSpPr>
          <p:cNvPr id="29700" name="WordArt 5"/>
          <p:cNvSpPr>
            <a:spLocks noChangeArrowheads="1" noChangeShapeType="1" noTextEdit="1"/>
          </p:cNvSpPr>
          <p:nvPr/>
        </p:nvSpPr>
        <p:spPr bwMode="auto">
          <a:xfrm>
            <a:off x="292100" y="-44450"/>
            <a:ext cx="3509963" cy="1733550"/>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Research</a:t>
            </a:r>
          </a:p>
        </p:txBody>
      </p:sp>
      <p:pic>
        <p:nvPicPr>
          <p:cNvPr id="29701" name="Picture 7" descr="611360b"/>
          <p:cNvPicPr>
            <a:picLocks noChangeAspect="1" noChangeArrowheads="1"/>
          </p:cNvPicPr>
          <p:nvPr/>
        </p:nvPicPr>
        <p:blipFill>
          <a:blip r:embed="rId3">
            <a:extLst>
              <a:ext uri="{28A0092B-C50C-407E-A947-70E740481C1C}">
                <a14:useLocalDpi xmlns:a14="http://schemas.microsoft.com/office/drawing/2010/main" val="0"/>
              </a:ext>
            </a:extLst>
          </a:blip>
          <a:srcRect l="21777" r="25610"/>
          <a:stretch>
            <a:fillRect/>
          </a:stretch>
        </p:blipFill>
        <p:spPr bwMode="auto">
          <a:xfrm>
            <a:off x="7242175" y="3727450"/>
            <a:ext cx="15033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500063" y="1454150"/>
            <a:ext cx="8196262" cy="5245100"/>
          </a:xfrm>
          <a:solidFill>
            <a:schemeClr val="bg1"/>
          </a:solidFill>
          <a:ln>
            <a:solidFill>
              <a:srgbClr val="1C1C1C"/>
            </a:solidFill>
            <a:miter lim="800000"/>
            <a:headEnd/>
            <a:tailEnd/>
          </a:ln>
        </p:spPr>
        <p:txBody>
          <a:bodyPr/>
          <a:lstStyle/>
          <a:p>
            <a:pPr eaLnBrk="1" hangingPunct="1">
              <a:lnSpc>
                <a:spcPct val="80000"/>
              </a:lnSpc>
            </a:pPr>
            <a:r>
              <a:rPr lang="en-US" sz="3600">
                <a:latin typeface="Calibri" charset="0"/>
              </a:rPr>
              <a:t>Federal Government US Army, Soldier Systems (Natick Lab)</a:t>
            </a:r>
          </a:p>
          <a:p>
            <a:pPr lvl="2" eaLnBrk="1" hangingPunct="1">
              <a:lnSpc>
                <a:spcPct val="80000"/>
              </a:lnSpc>
              <a:buFontTx/>
              <a:buNone/>
            </a:pPr>
            <a:r>
              <a:rPr lang="en-US">
                <a:solidFill>
                  <a:srgbClr val="1C1C1C"/>
                </a:solidFill>
                <a:latin typeface="Calibri" charset="0"/>
                <a:hlinkClick r:id="rId2"/>
              </a:rPr>
              <a:t>http://www.army.mil/info/organization/natick/</a:t>
            </a:r>
            <a:r>
              <a:rPr lang="en-US">
                <a:solidFill>
                  <a:srgbClr val="1C1C1C"/>
                </a:solidFill>
                <a:latin typeface="Calibri" charset="0"/>
              </a:rPr>
              <a:t> </a:t>
            </a:r>
          </a:p>
          <a:p>
            <a:pPr lvl="2" eaLnBrk="1" hangingPunct="1">
              <a:lnSpc>
                <a:spcPct val="80000"/>
              </a:lnSpc>
              <a:buFontTx/>
              <a:buNone/>
            </a:pPr>
            <a:r>
              <a:rPr lang="en-US" sz="2800">
                <a:solidFill>
                  <a:srgbClr val="1C1C1C"/>
                </a:solidFill>
                <a:latin typeface="Calibri" charset="0"/>
              </a:rPr>
              <a:t>US Army Soldier Systems Center</a:t>
            </a:r>
          </a:p>
          <a:p>
            <a:pPr lvl="2" eaLnBrk="1" hangingPunct="1">
              <a:lnSpc>
                <a:spcPct val="80000"/>
              </a:lnSpc>
              <a:buFontTx/>
              <a:buNone/>
            </a:pPr>
            <a:r>
              <a:rPr lang="en-US" sz="2800">
                <a:solidFill>
                  <a:srgbClr val="1C1C1C"/>
                </a:solidFill>
                <a:latin typeface="Calibri" charset="0"/>
              </a:rPr>
              <a:t>Kansas Street</a:t>
            </a:r>
          </a:p>
          <a:p>
            <a:pPr lvl="2" eaLnBrk="1" hangingPunct="1">
              <a:lnSpc>
                <a:spcPct val="80000"/>
              </a:lnSpc>
              <a:buFontTx/>
              <a:buNone/>
            </a:pPr>
            <a:r>
              <a:rPr lang="en-US" sz="2800">
                <a:solidFill>
                  <a:srgbClr val="1C1C1C"/>
                </a:solidFill>
                <a:latin typeface="Calibri" charset="0"/>
              </a:rPr>
              <a:t>Natick, MA 01760 </a:t>
            </a:r>
          </a:p>
          <a:p>
            <a:pPr lvl="2" eaLnBrk="1" hangingPunct="1">
              <a:lnSpc>
                <a:spcPct val="80000"/>
              </a:lnSpc>
              <a:buFontTx/>
              <a:buNone/>
            </a:pPr>
            <a:r>
              <a:rPr lang="en-US" sz="2800">
                <a:solidFill>
                  <a:srgbClr val="1C1C1C"/>
                </a:solidFill>
                <a:latin typeface="Calibri" charset="0"/>
              </a:rPr>
              <a:t>(508) 233-4300 </a:t>
            </a:r>
          </a:p>
          <a:p>
            <a:pPr eaLnBrk="1" hangingPunct="1">
              <a:lnSpc>
                <a:spcPct val="80000"/>
              </a:lnSpc>
            </a:pPr>
            <a:r>
              <a:rPr lang="en-US" sz="3600">
                <a:latin typeface="Calibri" charset="0"/>
              </a:rPr>
              <a:t>Also U.S. Army Research Institute of Environmental Medicine</a:t>
            </a:r>
            <a:r>
              <a:rPr lang="en-US">
                <a:latin typeface="Calibri" charset="0"/>
              </a:rPr>
              <a:t/>
            </a:r>
            <a:br>
              <a:rPr lang="en-US">
                <a:latin typeface="Calibri" charset="0"/>
              </a:rPr>
            </a:br>
            <a:r>
              <a:rPr lang="en-US" sz="2800">
                <a:latin typeface="Calibri" charset="0"/>
                <a:hlinkClick r:id="rId3"/>
              </a:rPr>
              <a:t>http://www.usariem.army.mil/</a:t>
            </a:r>
            <a:endParaRPr lang="en-US" sz="2800">
              <a:latin typeface="Calibri" charset="0"/>
            </a:endParaRPr>
          </a:p>
          <a:p>
            <a:pPr lvl="1" eaLnBrk="1" hangingPunct="1">
              <a:lnSpc>
                <a:spcPct val="80000"/>
              </a:lnSpc>
              <a:buFontTx/>
              <a:buNone/>
            </a:pPr>
            <a:r>
              <a:rPr lang="en-US" sz="2400">
                <a:latin typeface="Calibri" charset="0"/>
              </a:rPr>
              <a:t>Building 42, Kansas Street Natick, MA 01760-5007</a:t>
            </a:r>
            <a:r>
              <a:rPr lang="en-US">
                <a:latin typeface="Calibri" charset="0"/>
              </a:rPr>
              <a:t> </a:t>
            </a:r>
          </a:p>
        </p:txBody>
      </p:sp>
      <p:sp>
        <p:nvSpPr>
          <p:cNvPr id="2" name="Rectangle 1"/>
          <p:cNvSpPr/>
          <p:nvPr/>
        </p:nvSpPr>
        <p:spPr>
          <a:xfrm>
            <a:off x="374072" y="0"/>
            <a:ext cx="3796146" cy="1454727"/>
          </a:xfrm>
          <a:prstGeom prst="rect">
            <a:avLst/>
          </a:prstGeom>
        </p:spPr>
        <p:txBody>
          <a:bodyPr wrap="none">
            <a:prstTxWarp prst="textSlantUp">
              <a:avLst/>
            </a:prstTxWarp>
            <a:spAutoFit/>
          </a:bodyPr>
          <a:lstStyle/>
          <a:p>
            <a:pPr eaLnBrk="0" hangingPunct="0">
              <a:defRPr/>
            </a:pPr>
            <a:r>
              <a:rPr lang="en-US" sz="4800" b="1" dirty="0">
                <a:solidFill>
                  <a:srgbClr val="003399"/>
                </a:solidFill>
                <a:latin typeface="Tempus Sans ITC" pitchFamily="82" charset="0"/>
                <a:ea typeface="MS PGothic" pitchFamily="34" charset="-128"/>
                <a:cs typeface="+mn-cs"/>
              </a:rPr>
              <a:t>Research</a:t>
            </a:r>
            <a:r>
              <a:rPr lang="en-US" sz="3200" b="1" dirty="0">
                <a:solidFill>
                  <a:srgbClr val="003399"/>
                </a:solidFill>
                <a:latin typeface="Tempus Sans ITC" pitchFamily="82" charset="0"/>
                <a:ea typeface="MS PGothic" pitchFamily="34" charset="-128"/>
                <a:cs typeface="+mn-cs"/>
              </a:rPr>
              <a:t> </a:t>
            </a:r>
            <a:endParaRPr lang="en-US" sz="3200" b="1" dirty="0">
              <a:latin typeface="Tempus Sans ITC" pitchFamily="82" charset="0"/>
              <a:ea typeface="MS PGothic" pitchFamily="34" charset="-128"/>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77975"/>
          </a:xfrm>
          <a:solidFill>
            <a:schemeClr val="accent5">
              <a:lumMod val="40000"/>
              <a:lumOff val="60000"/>
            </a:schemeClr>
          </a:solidFill>
          <a:ln>
            <a:solidFill>
              <a:srgbClr val="000000"/>
            </a:solidFill>
            <a:miter lim="800000"/>
            <a:headEnd/>
            <a:tailEnd/>
          </a:ln>
        </p:spPr>
        <p:txBody>
          <a:bodyPr/>
          <a:lstStyle/>
          <a:p>
            <a:r>
              <a:rPr lang="en-US" dirty="0">
                <a:latin typeface="Calibri" charset="0"/>
              </a:rPr>
              <a:t>Careers </a:t>
            </a:r>
            <a:r>
              <a:rPr lang="en-US" dirty="0" smtClean="0">
                <a:latin typeface="Calibri" charset="0"/>
              </a:rPr>
              <a:t>listed in </a:t>
            </a:r>
            <a:r>
              <a:rPr lang="en-US" dirty="0">
                <a:latin typeface="Calibri" charset="0"/>
              </a:rPr>
              <a:t/>
            </a:r>
            <a:br>
              <a:rPr lang="en-US" dirty="0">
                <a:latin typeface="Calibri" charset="0"/>
              </a:rPr>
            </a:br>
            <a:r>
              <a:rPr lang="en-US" dirty="0">
                <a:latin typeface="Calibri" charset="0"/>
              </a:rPr>
              <a:t>Academy of Nutrition </a:t>
            </a:r>
            <a:r>
              <a:rPr lang="en-US" dirty="0" smtClean="0">
                <a:latin typeface="Calibri" charset="0"/>
              </a:rPr>
              <a:t>&amp; Dietetics site:</a:t>
            </a:r>
            <a:endParaRPr lang="en-US" dirty="0">
              <a:latin typeface="Calibri" charset="0"/>
            </a:endParaRPr>
          </a:p>
        </p:txBody>
      </p:sp>
      <p:sp>
        <p:nvSpPr>
          <p:cNvPr id="4099" name="Content Placeholder 2"/>
          <p:cNvSpPr>
            <a:spLocks noGrp="1"/>
          </p:cNvSpPr>
          <p:nvPr>
            <p:ph idx="1"/>
          </p:nvPr>
        </p:nvSpPr>
        <p:spPr>
          <a:xfrm>
            <a:off x="0" y="1637731"/>
            <a:ext cx="9143999" cy="2840963"/>
          </a:xfrm>
          <a:ln>
            <a:solidFill>
              <a:srgbClr val="000000"/>
            </a:solidFill>
          </a:ln>
        </p:spPr>
        <p:txBody>
          <a:bodyPr/>
          <a:lstStyle/>
          <a:p>
            <a:pPr marL="0" indent="0">
              <a:buNone/>
            </a:pPr>
            <a:r>
              <a:rPr lang="en-US" dirty="0">
                <a:latin typeface="Calibri" charset="0"/>
                <a:hlinkClick r:id="rId2"/>
              </a:rPr>
              <a:t>http://www.eatrightpro.org/resources/career/career-development/eatright-</a:t>
            </a:r>
            <a:r>
              <a:rPr lang="en-US" dirty="0" smtClean="0">
                <a:latin typeface="Calibri" charset="0"/>
                <a:hlinkClick r:id="rId2"/>
              </a:rPr>
              <a:t>careers</a:t>
            </a:r>
            <a:r>
              <a:rPr lang="en-US" dirty="0" smtClean="0">
                <a:latin typeface="Calibri" charset="0"/>
              </a:rPr>
              <a:t> </a:t>
            </a:r>
            <a:endParaRPr lang="en-US" dirty="0">
              <a:latin typeface="Calibri" charset="0"/>
            </a:endParaRPr>
          </a:p>
          <a:p>
            <a:pPr marL="0" indent="0">
              <a:buNone/>
            </a:pPr>
            <a:r>
              <a:rPr lang="en-US" dirty="0" smtClean="0">
                <a:latin typeface="Calibri" charset="0"/>
              </a:rPr>
              <a:t>Job </a:t>
            </a:r>
            <a:r>
              <a:rPr lang="en-US" dirty="0">
                <a:latin typeface="Calibri" charset="0"/>
              </a:rPr>
              <a:t>search: </a:t>
            </a:r>
            <a:r>
              <a:rPr lang="en-US" dirty="0">
                <a:latin typeface="Calibri" charset="0"/>
                <a:hlinkClick r:id="rId3"/>
              </a:rPr>
              <a:t>http://www.healthecareers.com/eatright?type=url&amp;source=eatright-lndgpg-jbsrch-</a:t>
            </a:r>
            <a:r>
              <a:rPr lang="en-US" dirty="0" smtClean="0">
                <a:latin typeface="Calibri" charset="0"/>
                <a:hlinkClick r:id="rId3"/>
              </a:rPr>
              <a:t>js</a:t>
            </a:r>
            <a:r>
              <a:rPr lang="en-US" dirty="0" smtClean="0">
                <a:latin typeface="Calibri" charset="0"/>
              </a:rPr>
              <a:t> </a:t>
            </a:r>
            <a:endParaRPr lang="en-US" dirty="0">
              <a:latin typeface="Calibri" charset="0"/>
            </a:endParaRPr>
          </a:p>
        </p:txBody>
      </p:sp>
      <p:sp>
        <p:nvSpPr>
          <p:cNvPr id="4100" name="AutoShape 2" descr="data:image/jpeg;base64,/9j/4AAQSkZJRgABAQAAAQABAAD/2wCEAAkGBxQSEhUUEhQVFhUXFBYaFxcYGBgXFxcYFxcWFxYYHBYYHCggHRwlHBcUITEhJSkrLy4uFx8zODMsNygtLisBCgoKDg0OGxAQGywkICQsLCwvNC4vLDQtLCwsLCwsLDIwLCwsNC0sLCwsLCwvLCwsLCwsLCwsLCwsLSwsLCwsLP/AABEIAJMBWAMBIgACEQEDEQH/xAAcAAAABwEBAAAAAAAAAAAAAAAAAQMEBQYHAgj/xABAEAACAQIEAwUECAQGAgMBAAABAhEAAwQSITEFQVEGEyJhgTJxkaEHIzNCUpKxwRRiotEVQ3KC8PEkUxaT0kT/xAAbAQABBQEBAAAAAAAAAAAAAAAEAAECAwUGB//EADQRAAEDAgQEAwcEAgMAAAAAAAEAAgMEERIhMUEFE1FxBiKhMmGBkcHR8BQjseEzQhVSYv/aAAwDAQACEQMRAD8Aoc0JoiaArEsvT7o5oUVHSToUdFQpJ7o5oUU0JpJXR0KKa7RSdACT0GtMldciulNLfwdyY7t5PLKZ/Sur2BuIJe26jqVIFRxN6p8TdFc+Cf8Ak4YhhMAg+7b+xql4vDm27Id1Me/oavH0cKSlwctf0BqM7TcBvNiCbVtmB6bfE0O1zWONzYLleFyim4lNT6MNyOgP4VVaFP8AGcHv2hNy0yjruPiKZKhOwJ9Kva5rhcG661r2uFwVzQoyKIU6mhQoUKSSOgaFFSToVzRmrBwTs4bls372YWgJCjR7nuJ2Xz+FRfI2MXchqioZC3G82CgLaFjCgsegBJ+AqRtdncU2ow9z1WP1q2Diluxa8CLb08QA+AJOpPvqocV47dvaZiqclBj49apjmkkPlbYe9ZkNfNUH9toDep/pO17HY0//AM7+uUeXM0z4hwLEWBN2zcQfiKnL+YaUOFdosThiDZvOv8pOZT71Ola12J7dpjfqb6ql6NvuXP8ASDsf5TRHmBztZQqaurpxjLQ5u9rg/VYmRQrZe2P0cW7wN3CgW7u5QaW38o+63mNP1rH8Th2tsyOpVlJDKdCCOVTRNHXRVTbs13G4SdGKIUdJHhChQoUydHRV0ywuYkATG4n4b1zT2KgJGkkAi4QFA0KKmU10K6rgV1NMphHFChQpJ0KFChSSSFCjoTU0MioxRUJpJLqaKaKhSSuhNETR1y1IKLjkurFsswA1JIA95rVuz3B0w1saAuRq3Mn+1Z92UtZsQs/dBP8Az41pti5JA6Csbi0rsmDTUrOrHm2Ed1IW7U6nel7uFkQwkHqJFJ2bkEUjx3tdbtjJbUM8GW3Vfhud6zKOkNSSAbEaLAqqnkjEdEWA4WtjN3YyrqT0HX0prxDjSIIQhmjSNR6mq5ieO3ShR3JDbid58xy8qjGvaQDoCNZiPKTzrci4KCQZ3F3uWJNxckkxjM7nVWbDdpVYMLqz0y6zPIg0MLxe0CFS0MpMchqY5etVa5d3htYOkZiNRoYpS6hIMaRqSN4A8v0NF/8AE02dhr7zZDN4rVBuHErH2q7MpdUtbAFwdIhvIx+tZqwjTpV3wmMZFIUnbbX0JJ+FNr/D0utqoLHpIJk+W9Rp6OSEFrnXG3VdNQeKo424Jmu+GdlUaAq6cM7AvfukFxbQgMNC7ZSSOWg1DbnlVoX6J8PHiv3p6gIB8IqYz0XRnjlGADi1F9Dl3WR0UVp3EfomMTYxAJ5LcWJ/3L/aoq12Zu4HxXbfi1+sBJRQdIBFTDc7Kqo4/SxwmRpxHpuozsl2SuYm+guqVtDxPOhIGyxv4j+hrScZg2uWmUIFCnKgGkDkI20EfGn3ZfD91h0uMut0h2iSACPDqfLX1NTHEMQtu2ztsqkmfITQVXT4zcnIaLlqriUtUQ5+VtgsC7T4W4jQQSi7sNRm8+nrUBVxw/D8TmuXHYtnYlkiQM0mDIgxrp5CYrhrecHvrKDSAwTKQvI6gGf+CtBkOBoCJo/EUcLBG9mm4+yqNd2rhVgykhgQQRoQRsQatGEwttdGW2VP3SATy0zb/wDPKlMVwKzcB7oqrAEwGJJOwGX3g7Ui1Hx+JKV78JBA67LSew/ag43Cmft7YyuNpMaP5T+oNQP0gcBXE2mv2/t7K+PY94i+0CRu67/Kql9HWNbD40KZAZXVweWUFgSPIr8617D2QAWBDliSecBokeQ02oCWR7HENF7ZoCrH6CsDozYHMdtwsFwnCL9wSlp2HXKY+J0p0ezGL/8AS3xU/oa0jtaiosuYGhmYG21VDE9q1jKAWEAaaDTzOtUtqp3nysWxDxOonzijBH5uqvi8BctaXLbp/qBE+486Qq34Xtgkd3ctkpzBhh6g0eD7M28ViLJwrBrL3VF1Z1tj2m0OuUqCNdjHWiYpXlwbI2xOnQ/ZHNrnMB57cPv2RdkuL4XBXLiY9Li94i2xmtkrkIZ7hGkkl8q6Dape12a4di7jXLV0s9xS2SzcXKHcWwD3cArFy43hkAC351f+L4wJcZb1sXLOU5UKKfZVS7AnTL4guvMETqKr2K7H8JxRMWTZcbtaLJlIBMnLKARBB5zpXQtbYWXByTOfIZL5k3VMt/R27W81rGJcOZgM1tkDAXRZUDWQS4eDJByaTVY4rwrEYdiLli7llgtxVZkcKYzCQCBqDr1HWtMtdhMTY14fxOR4QEvBWXQM6AMJGgdmEL96aJ8fxjCGb2CW+oKkvh2MtlyySBLa5LYPhAhY51F0LHahFRcUqovZefjn/Kya1eRtnX3E5T/VHypYqRuKjMfbuF2N1SrlizKQVMsSTodtTSNl2T2SV9xIqh9G3YrUh8SSt/yMB7ZfdTAo6j14g43yt7xB+KxTu1jEO4ZT5Qw+cGh3UrxpmtaHxBSP9q7e4+yVoUoLQPssp9cp/qiiqoxvGy0W11M4XEjfmE1oUKOKZTRUIrqKOmT2XFCjNFTqKI0UV1RE06YhTPZNst7/AGn9qv8Agbo1Y7fsKzPg97LdBq23sSTaygmWJ5ToNay6umM0oA3WRxOVsMbpTsFIcR4w1zS0YWd/xfvGtQZPMjz0HTlPKk7FpwNAhE6GSGEyR5A0ndUDM85SdCN/ET7MbSd9K2qemZAwMYF5zUVEk78TylbYiS3XVfajp/0KbXDEKScx3A18RHmNDtSt5y06ZYBziI02kciaRaeZA1ywJJB5nlGlXqiycB8gClok6tsx0GxHmDv0ruygYKObSNdG1PKBvH60hgLeZyqszSDq0OJGoIG8cqsWE4eLNsuxYXGEzALII0AO43M++KGqalsDbnU6Iinp3TOsEphOEkQ19mUfg3YgHSdco0/6qUwvaCzYEWcOp/mdszHp4iPlVcu40sNMxA25n4TrTaxd01Gh6GCDrqwbTlQlPzZrvlOWwGiIqgynIZHruVoOF7dJOV7ZBI+6QYjckGKsWE43Zu+FHE6eE6NHMwfWsh7zQSSCWhT4SRvO+h2PKnWEuMWkjQEhVUzmA5kxyP60SYjbymyhHUv/ANs1rl7HADTXePSqLb49iAQj+K4263AQp8BY5QdpYlNdITMAabrxcgAEjQARqSABt189zUbiOKM3i/lJGnlIk6b6aTWbLBUl1nAEd0cyeG17q+t2jS0JuFQo5yBA/SofjPaa3iU7uwcwOrFvCIB03B5wdRECsssK95g2IY3DLe0YyMIBGQGAdZBHwqw4K0wAYgGBpcUgNoVXSImY1XbX0N9PSObbmOxW/O6pqKgHJosppwYK+ypj2S2g55SDAI11gdKb4koyA5s0kjOBMcwSY8tzvJ1ri5iJXULmPM9SNiSI3AGx+VKWFGYkoA33xbKw5OxzRm9T12rTBG6zr2UVj8DlMAqVKnUgBusecy0kbVEYizcQgKhJJJOQxlAB2XTnG/lVxvZP837MklQ7ArJiQfPnHmYjWjsWrbqwUIoU7gAZZ6gjzblypiAVLEq/w3tDbWTetkXCMneRymSNRJMrv0Bp7juOYi2i91dOQxBHQ7fKnt/hUplbK49qImddCs7Hy25edM8dw8CwgH3VAE6HTrWZVQtZIHjdHc9skGF18Q/j+lGdpbpu4a3cJJZbkNJn2hz+A+NVSrfxCz/4t4SNCraeTCqhUoT5V2vhmXHRYejiP4P1RVpv0J8MzXb2IOyqLa+9vE3yA/NWZVtXZLDJhMFhle2C9xLl645lWt29CTmUFhAKCNNjrRtO3E/sr+Oz8ulLRq42+pV+uWlbcA7bgHYyPnBptieF2n9pBrGo021G2/r59aaYfEofssQQdfBc8UENlIIaH30jNzHWnnfXV9pFcdUMH8r6f1GtRcOmOK7PqbaW7ZyhWLQROaUZArbeGCoPkI500TD4yzqD3vhOhadnzfegyVLDnqq8qmRxFPvEof5wVH5jofQ06VgdtRSukoOwRiSbWKw9toWTmWR7UDwuumhB369DERxX6L+H3pIttaY87bEf0tI+VXSjpJLGeLfQq41w+IVv5bi5T+ZZHyqocS+j/H4fVrDMo+9bi4P6dflXpO4YBgSYMDrUDZOMSJh9J1htSoEEiNA2u2x8qdMV5vuKy6MIPQ6H1FCvSXGrFq4wS/YtXRkElgNGZgqiSDA9ozM+GhSTLziFo4oUKwl6qAhRGjojSTFc0VEaImpKklAmuSakeEcHuYloQQo9p20RfeevkNansTbw3D4hFxN86g3ATbX+buwfhM+lQMrQ7BqUHLUta7AM3dPzRMuzHZHFYsq1pMqSPrHlU9ObegNabgfo3QQbt9yeiAKvzmqTgvpIxzOozWgOndjKBz59Kt+C7d3FCm9aDADQ25G+kwST/wB1Y1jicVly3GqqQERT2AOdhn8yjbsphGN45LwyMVLypDZACx9nzO/MGkx2Ct3VD2Lo2EpdtiRsRmKHQxHKrHgu0OGxKhWMSpzJcGTMTpGuh56edTtohYUAKAswNAOg/Wm5pacysUQxPFwFkfHex19FAa3KiSGtElVJIMkaGPeNJquW7i2izPkPiADAyTI1gseukk8q383tY6DX12/eqp2q4DgrpDXglu40qriBmJBMFdm0k67RuKj+vY02Poq3UX/VZ12XwzXrykRKJmLFTllZC+7xR+U1L3+EX1zlmJB0XxSDO/6fOpzslwe7hBdBy3Zc5CASTbQLEg7HMbgj+UGrU2FW4oOUAmZHrFZ9XI+WTEyxai6VvJbY6rFeKYhLUrczAjeMwnoNND8aa4XFARlMnSSqltWnTqd6a9sbufG31tlz9ay/ygAhSNJjQGpvs/w3KC76Pl2BnINxvqSQZ91bMLLRt7LOqPM8uPVO7dgFZZMoKmQCV58yNjp+tK92QAZW2o00EHIIhdeUjn5ac6BeDJ2QAxOkACZ31G8f9mtcR7Shn0XLuAdiQOk8jpVoBUGRk6KQx3Gz3jAFoXTNAaWGuUKQNo3orXFcyLkbMhEa7k+HMRyYbkjy3FVZMcTcVtfPXU7zBjrT7MVIBde7zasdIcE5lIC7ELIMaRqdxUi1EcsBOsEj3Lxi3n5lczJlOX3xBgwQedXHAYhVGYZt4AKncRMeUhtdfZFQnDFVyIdCptsciAFmgkMxkQRnHID2vWnmIxJtnIEIHgBBhABJVVBEzJAHPbyodwu4Kh5xGykgWWcqCOUCAwkSIDAD2gRmOp6RST45tZtEMskBQpLQsrE6A7xMbRyplxC8E+9BIH88ETAKkyCDpEzE6mo1+Jknwg+8lp0EDYxTGVjclqUPAqyrbjY3LqclacNeZkJCw2bRCIJHtHYxsd43mnAvQWBCjQeJfORBBIgg+ZGp2mKr68YuMIbIDyOs+msj06UeFxTEkNdC+EzDABiAFEzImOeh86rFS3dXy+Gq1jS4gHsVN2MS4O6sM3QiBpAgE5tQddp10E044la8IEGuOBYN7jDRwi82fMDOvh5n3k1LcUwpI8M6b0LO8SWA2WS6B8N2vFiqlxTC93hr/mP3FUOtB7Ukphnnc5R8WH7TWfU8AyPddr4WaRSuP/r6BSHAOHnEYmzZH+ZcUH/TMsfyg1u/8bZNwWBetOwLIqXU1JAgqtxQB1XY6gjcGs0+iPBE4m5iMuZbNvqF8VyQCC2kwG0JHtb1e73AbQDRevWGZcrG4im2RnuXPESMp+1uDR+c7itekbZpKC8QT45xGP8AUep/qyf4vhK+ImwysZOZCHQNlKgxGedjou6g0jwbDXE7wLeWe7It2gcv1jF2nI+oUZlUAj7pJ5RFWeB8QwwzYW+l4FF1YjxFbYtrObcaK2jDd99K7xHam9Za4uNwpe2pc94QqDKHa2pVHJ0bIH9on60e6i1gqXfiuKttF22MgKZmiFhiwPi1EA5BJ5GY3pzwvE2cQWyW3tkAHMJtzPmpEn3+dPMLhgyK9trlsMqsAGDAAiQMpzLz+7XS27qEkC08xJg22PvIzAn4UyS77i6vs3c3lcUH0zJlj1Boxibi+3aPvRg4+Byt8AaL/EAPtEuJ71zD35reYD1inFjEI4lGVh1UgiemlOkkrePtkxmAP4WlW/K0GnMVE9oeId0EGVXztENGu2gHWSNeWpNNMHjLbMEQXLZJgFGm3BBKkBtCDlcSFI8J1jWlZJT920rCGAIO4IkfCipnavOVDI9u4rDw5pQmRI1Ejb+UUKSS8y0VHFEaw16oUK5Y0DRZDTqsk7JMmnvBOGNibyWl0zHU/hUe0fh+1N+6q4/R/wAPzjEMCAwCKCdNDmYx6qh9Krnl5cZcgqxzooXPVhxYtYa0ERVCKpjU8tyepPWsvxd9r1wsdSzaD5AD5Crdx201u2yEgwpkjzJP71T4oagYGtLr3J3QHDIsTXSbqW4Zwl0JZgQQIyggt589KnUbkpIJGk+IHqY5a+6KruAxDEquciIAgkEjf2hVgfFw4VVWdJWImeeeNecyK2GEWyXEca/UGqPPGfu0sjyNzVdJ3YkH1y0+wfabE4Uag3bcrKSZ3EZSRO06fKo/CYgPm0EySAhItgAxqxgTM61zigCrZrYEA+FWknzgaDYb08jWPGF6zYi9rrtV94J2vs4oE228UnMjeFp0gRzgRrSHGUa6ymRcUIwNs6BpBDGdoPhGuwBgGax+1iczhkU2WBXxmSPKY31A86s/De018ApdjMNmYaHTTaJrGn4VIx2OE/A/dbMdU0C0gsr9wctYtAPczNJOaTpOpAnkDMQAIjzJS4p9I9nDiH+sfYBSNDE+I7AVRrvG2uNFzM9phDKFhQsakDeZ1B5RVf45ae02VVzltVu6SQdh8QKem4Y5r8Urtc7DRQkrWuFmN+aQa4b91HYBs1zMyr4RDElpM7kzpVhfFqcsBSW1JOoAOo5zMgCIqB4Iv1pYFmZJ8UiAd4g85nWpbBv4oJGYAydJ89QfONgd62TYFAHVDjGMyW53YkzsBMnTmegiarCIWECNdTrAHz6TVjuWBcY7ZRpC7wBoI/6rpuDBl0JUMDsFIyg+ex0HUa1IEBXMcGhRXD+FnR82ZQfDGoJAPODInyjbWp5+DAKviDE5Vl4K3DMlSSYieYI1WIpjecWgYh8oJBi2BoARGhGYGNDp5V1/iuHAOhlfuhSc2glg6+yxGZZ8+lRJJ0SdidmE6vPBC5QEACtMkIfaYhHBkQJmI5DWk7nGGDuik5QsZsuVmKmCSwiVgwIAOg0pKyovE2srWgMryCoZgTmINwN7WYwNhAGk1xxXDql1gkHaToJgaAxzGxmoSeRt1ocJom1NS1jhlqewShfvNWMkmT1JoNeK6Lp/zrTFWPKnmBguAdpFZuC5zXpgsxvuGykcBwK9dEqpIpO3gMtzu2nMeR0g1oXEO1VjC4cJaALRvWW4ribvc7wnWZq+SJrQLHNCUlVUVBcXNwt2V4xOBv4LLDHLcG42mnWA7VWyMxkGYYNpEbhfxCdjUbheM38fZGFQAkDMWO6gefnVYxvD3suVcGZqL2AZsCy3cLjrHWqSA8dNSNirRx7imExAyF2tkkEtlJXTrFVviHCrCrKYhLnms/vUpwrszcvgFf13qFxfA7iYtcKykO7qq/7zE/8AOlJkZtdXU8UNH+1DIbC5INj32utN7E8LsLgUQubZvXEuNm0Z8pBQKzDKQSqmBOkjnUycNi7ChLLEoAANFcIGZlEAwxyA2j0IV95ArvHXHw+iq/c27aKiBFNtlCkNmO4MlYj/ANf81I2OK2cyju3sBh7VtoGaXCju10bN3d2JUzA08QrajbgaGriaiYyyukO5XFjiqFgbmHa27AE92creI5RJDLMHwxrMr1qwthrg0W4GH4big/1LHzBpnhcV3si3dt38pUw4ytqFdTmURsVPs7jyp5/HlftLbr5gd4vxST6kCpKm6P8Ai3X27R99shx8NG/pruzxC2xyhxm/C3hf8jQflXVjFpc9h1b3EGPeOVdXrSuMrqrDowBHwNJK6VpG/g7bmWQFuTbMPcw1FIf4co+zZ7f+lpX8jSo9BXNx7tsSWtuP5ptH82oJ9BSSumuJxKW2ZDddYWYuL3iFdJ1PijXrGh6GObWFXdbVtsoKzYcLlJDA/Vk5QQHbmT4j1pK9g7ckut61mcPcH2lu4YghiM3h12MDQdKSs8NbIn8PeRstxGYrGqKpTLuRmOZmzHny6SCSXwFi3ZKDMUtoWKJcXIQzSv2h0bRiOZ13oUk/E8QmVWtksymSyeEMVOUSjEZc4jXWGHvo6e10115+CUYt0pQrAuvXxGFyErqKFHSupBoXDLV9+im/lGIWAT9WYJ30uDT1yj1pHsn2CfEgXMQTatH2Rs7+6dh51qHDeAWMNbK4dBbJEZgJfyJZpJI86g5okaWnRctxvicBjdAzN3u0Fiqv2j7NnEKSqwSGEDbcxynaKyu12dxLXls9zcDs2UZlZR5nMRECCZ8q2e9g8VLMLkgeJCpyglNgwJJOaYIiFgRNTdu6wtqX9vKC3vjXbzoZjm04PRYdHxOSnaWgXv6Ko8O+jTC2bB7457mXxOTCr/pHL3maop4O7XHCOxUEwxESOWlaJ2o4kQq282jGSOoG3pTFcWiqW6CYA108qnJWMksYxZEQhzmmeo819L6D4KjYnhjIAXckban5ZaTw2CRjqfnWgHLeXx2GKkbgKflM/CqvxHs4M/1TQp2DgqQehzR8aqLzqSjKfiEEnlBASFvgaONDPkfEKRxnZ+RB2knTmevUGOdd4/AYjDEaMQRMgf2kU94dxpSAG35z+9WMme3MFSno4524iA4evzUViOFll32XKIOqnUTtvrSGGwXd2+7uyxUk2mIkoY567VaruFVwTbImOXsnyNRbWmuEgSbkEEMRoee++nPyqZqnje6BPDKRwNmW7XVT4HwxxeZYGuU5uTkAzK9JM69BVwwPZW34vrXljoYGmkRoNqjcQtyzMDUjcDUeVI4HtFdttoZ11DCk+pmkN2mwRFP4dicwvbnfqpjFdmr9lZR1uKNYVIuEDbdoJOuvLpUTduZR4g5I9qB4xqDljQzJUR51aOHdp0uwG8DdCdPQ0txO1bcEMNxvMH4jWptrSDZ+iy6ngjmmzRY9FQsZYtXDqbZErozkHNm+8kLrvzP6VG42xeWXARBvcdcrLcVZK+BuQA1METpNS3FMSbTd2LILsCBkIGZRI0LWzMeZHtRqNajL4e4z91lBJ+8issDXcLDNmnaIC61qRuBAcNFiujdG7C4Wt1S3CnVUy2gpZ4LKSoMHUhhlEbRpoIG+lI3mJMnf0/bSmGPwbAzvdygKJhmysMxyBYiOQPPWDIDo7AfGqakZBdF4caOa8joF2GFcC6RRKKSuGKFAXZ4gEpdxJbczSRuUkxpMtVgaqnTWVk7NcfbCl2Q6sAPShxjjbX2zHeq8prsNSN7WUGNZzOZbNXXsl2rbDuA2qztVnfE2sbxFcSV+rw+ELPp94lgojmYL/AVkwetT7C4dLWDR7tzK2LuMqqbbXAyoCBIXxAaOZkDxVZE4jy7LG45HHHGZmZOPl+evorNheLDMqI95XJPh+0QQHliX2QFGGhXWI0INPbr54Ny1aukxD2z3dzSHGWTuCAR9YNq4bh5Qk9wpJDgvaImHyliVaDJKrtm2FQP+CohHc3StwGUW7NtswyEaEAkHK4JgyLreVGtf0K4e7mqSxHDrJK925w8BtHBEGLmVVJ8MTckwxkIq7UtawOKsCbTZ87jQMHULMZmNwZ2OXIuh2t8p0Z4ZcUjW1MlA2UgqpUrIAIKGQAgJ8Wsx10isF2ntC9eDZbQW4VRrLNJidWVfCfuiCJDNlI2JsDypCRWjg+IbEMUxFgZkUE3CArAvDBQvtLAJWZ/yz1qWOCZfs7rr0DfWL65vF8GFQ3D+Od59jiLN4SRBgNIExKbaEH2NiDzqRTi8faW3XzUd4vpl8XxUUsQT4wnHe3l3RXHVGysf9j6f103x9+3dUJcJt+NGIuLAORg8Zj4dY3BNPMNjrdz2HViNwCMw967j1qD4vjMQj3GQMFEKFZS63NAZXIpC+yygMZJYTGkyCklcLgbyWnAgu5SHRzA/FdbYkk5mIG8qswJpWzdS5fNlkDG2mt2YuSAmvhURmLNsd0bSh9UHgAIO5Nx7ttsgEGNVXQz4jrI8JpXBoSDcsujhjBLplYlZEMygEEGRqpIp7pJ1/CMv2d1h0D/WL84f+qjrn+MZftLTDzT6xfQDx/00VNdPdebyaKa6iiK1h3XsNiimtB+jzseLpXEYgAro1u2fva6Ow/DOw51Uez/Du+vBTqoGZhpqBELqR7RKrvzrROO9oF4dbKoC2IugMFLlhaEaafdUclBj0qmV5vhGqweLVUxcKWD2na+4K38X43YwqZrzhRyU+03+lRvVB4r9KB1XD2fDOjXDJ9FX+9Z9jsZcvObl12dzuzGT7vIeQpCatDcrKuk8PwRi83mPota7HduRiZt4iFuySuUQtz+UAnRvLnVixN05S2yxuenWNx69K8/XWI1qQHajEtbNlr7lCIysQTB3AYjNHlNDz0nNHlQlXwRhmvE4NB2P0+yvXaTBXrzd9aGdRyXUhRzioPD40gEMxE9dqnvor7UIpOGvkAmO7Y8/5CevSrN2q7GW72a5bGVjuBsT1IH6irG0JEYw7ISeblB1FUCwtYOHRU7s72qay5VhNqdOq+7+1aRgsRZxCBlKup9fSsLxwayxttyOx0I5aGnXDOM3LBDYdypB1BO48xzpg0jTRc1U0FTSea2NnUfb87rZbnCh/lsVH4d0/IdB6VWOO9kEukvBtP8AiTVCepG9d8B7dJdyrfXKx2ZdtOcbirlhsQlxcyMrA8xBpg0E9FOj4g5hxROWTYGxfwlyLglN5BBBExPlU53Ku4uZdQND7/8Anzq5cQ4PavCLiCeRGh/MKicfwdrYHd+IA6g7xB0oeeNwBW9HxNsx8ws70UHi8CLi+Yqq8T4X1EEbHrV1zaGPhzHkaYYjB5txQrXlhyWtS1JYdclnl0G2YbTz61J4XjbZcjGQNj0qdxPBhcU/vVM4xw17EsJK/pR8T2TeU6rUdUxyNz29F3xC6LpCuAwBkTIA89DMUpasqgK2wyhRq3i+6TsGPtEk7A77ioU42QSrrniFBI9qdN/T4709uaIoLsBBl1Jk5QJGacp3E8vfWtDGY24SuE41UR1E/wC3tkT1Ty6xVTBIB6EDQ7Lr8ydNTtsGDnWhcxqkr98yWE/dIAzNJ1308o0rgbmmn0CP8NMs957Je3SFwUrboXqFGq6WSSxTR1pvFO3NJKutXAoN0uaGWiJpyUpC6mlMDdXtkyR2LbXGVF1ZmCqPNjA/Wt4ucMw5t2UuK9p7Fg2rLlQ6WyQgNwRK5pQatB36mso+jHAi7j0Zoy2gX1jVtkGvOTP+2tPFvF5oByh2EtCtlzFCTG8gd4o5QE3JNFRR3F1z3F5ea8M6J92S7PjDu1wXhdQ2ltoVY5QO8u3XhASo1dAIOyD1sl22GGVlDA8iAR8DVKv8Zt944Nls6tGdDkYjvGtznENAifPWPZMSOH4yPuYhW1ELdAJ1YIIKkMPGQstJmndC691iGI7KXfhSf5Ze35KfD+RpUegFRvEuBd5HeW7N7KZUlQjqdCGGYMM0gGZA0FPl4oR9paYeafWL8NG/pNOcNjrdz2HBI3E+Ie9TqPUVXd7dVS6PqFnl7sZbRQDexFkrmMuAUkobYOZfDomQDxf5adKnuAYC5aa6Tcz2WK9yM7XMqiZ1bblsTz12q2TTK/w20xJyZWO7ISjH3shBPrUucd1WY76FNb1hXjOqtHUAx8aa/wAWbd1ba3LikqSMxFxIG+jkuBtqIGoE08bh7j2Ls+VxQfQMkH45qjruBYF3yXFZx4rllu8BgZQcrDceSnarGyBV4HBORxA3rbDKlxWXIXtHK0bxlfTZp9r70jennDcfZtItsuyxuboKlmYkklz4SSSToTvVZa02eylpzoxN05ijTmRszqzZ2JVSus+3ygVYM1WY0sZGqnFaRI1oVW1wqgykoetslJPmFgH1mjp8QUsYWF0KLNRZqxl7RiCuvYMpatYnEOqsLYQgHqssI03nLHuqp4/GNeuNccyzGT0HQAdBtT3AYuMJibfVrR9MwB/aoiqo2HG5x/Mgs+niAqJZTqSB8AAjNFQAoGrkYiptfw86jenJrhmipAkaKmVjXizkzt4gqYb0Nad2E+k7JlsY1pXZLx5dA/8Af41mOIIapHgPY3FY4kYdQVX2nY5UB6T18hRLHBuZyXO8Rja+Ih+YGh3C3btH2Tw/EEzqVDESrjUH4frWRcf7JYjCNDKSORHP3daT4T2i4hwS93N9G7v/ANbGVI6232I/5pWw9nu1uD4nbygqSfatvuD7j+tO+Jr/ADNNj6H7LBiqJqXQ4mrD8Pj2XT013+PKpLhvErynNYdlPST/ANH1rRe0/wBHKXJewJP4ZAb0Y6H3H41U+FcJOHDK8hsxnMMp+FZ1Q0xDzNz9PmiTTUPEMw3C/wB2RT7BfSNct5VvLn6keE/2/SrPg+2mGvCS2U9G0+Y0qhY3DKxOYeo3qLs4EqY+0T35HX9mqlrw8a2KCq+D1NM3HF5x6hXrtHxW0v1ltwW5gQZHnTThvH7bj2gD0pLs1gcMLktcOcjRLmkdY5HlUh2vwdq1aVlsoxLr4o1AnXYVS6IHT8+CVBxBscJ54v22SrYlSKpPbDiSorKCCz6R0BGp+H61aMIcBiVyse6bbRimvkdjVe499Ft4nvMNfF5fwuYb0YaH5VbSQNxAvNrLQj4rTlvlvn8lQbWAtHQ5l6EGQPQ11e4LeUShzp1UnnvK1Of/ABzEWjlv2mTo2hX8w0o/4G9YMrMeW1ahqHA5H5qf6Gnnbdtvh9lVbDkuFMnXnyNTNpqksUEuqWZIuqJBGkn96iZymk6Xm7WR3DaU0ocCb3KkbS6TSN81yuJ0pjicTVbWElWSy2K6a9XVm7JqNe5SuGeiDHkgeZifZTDXBXDCRFIZqUsySFAliQAOpOgHxqnCig6wWofRjwxrWBe6tsPcxN9VUMoYd3bJDEhiAdrpEkCY1q0YXF2GOXM9gzCss925GWctts6qIe22nJ99DTzhVgYVUw1u6wNu0mYMoa0CQdSdGEkMZmJ030pfEYBSSbmGUkggvZIJgoUJKnK05SRpmrSYLNsVx88xklc/qUncwLOs/U4hDOo8JiGUgTmUmCw3Xc1DY3hFrKyt3lkNJyuoKBijLmzEEEyQ0Zt1HnNn4U9lFFq2wkScrDI+pknIQDuelSDCpKImcNVnPGcDilxH8Th0W4q2giAXCG5CQrDKYDXZBJDQmgImmA7UPbYrxC0h0EQuTKVS33hAecwk3mkHRU860W9wm0SSFyE87ZKSepA0PqDTPE8LeCAyXVj2bogn/coI9MtPdWCZpVft9pbKxF+7ZbwfVXQW1uMqoCGk7suisAJ1qet8SuAeJFuD8VtoJ/2OY/rqv8T7N2WLM9m7ZZjJe2Sykw4nw5gBNxjqF1APIUhwDgPc3Ve1fD2VtsuVS0ZiZnKGKiJb+npNVuiadlPC1ytGJ4ijoyC53TsrBTcXLDEQD4tG9CaZJgbtu0lpAR9Zmzo/hVS40PszCEiYIJSSusU34zjHTuwigq9xQ7sMyqsgvIB08Gc5joI1oheRWugTaW2UBZGgFnEx3YGWdV5GcwqswdFAw9CpLB4xcS11HtoVQwCfFqWdYII0MKraHa4vqs/C1H2bunlOdfg8wPJSKZ4TEOom2bVxW8Ux3ZafvZ0BVpH8o99Ol4so+0V08yMy/mSYH+qKqLHtVbozuEk+HvLyS4P5SUb8jSP6hQrvijNew10YZ1LsjBGV4AbYHMp0g6+lCpNcdyqTG1YEBXQWuQ9dB6z17C2yleztlXuNacwLttkB6No6H4qPjTDEYc22KsIZTBFc2rpUhlMEEEHoQZBq83+GLxKwL1mBfUQ46Ecj5Hkaoe8sdc6H0KCqJxSyh7vYdkfcdj2P0VDNcMaUx+HuWmKXEKnz5+486Zuxohovmr3VDXC7c0dy9FMrt+a7uWiaO1havaGhZsrppDYaI8Bh2dlUalmAA6kmBXonAYUYOzZw9jLIXxEwpJ0zPqObH56Vk30fcJe5i7LhD3aPmZvu+EEjXmZitofAI7MzlyCB4cxCAjmAOfnQU84x4brn+NPwlsIOmZ7pvewSYxGXE27dyyfZBBzZtQ28FY0AI151j3brsN/h7HEYK8QqEEpPjtyQBDfeGo0Ovvrbr94W7bRHhUwoHloKwzt7xYsGtqxbOwZ+gjUD3yfgAKjFK/mhrDrr2WdRxPkJtoFIdkfpdu2oTFjOv4xv6itUwnFcFxK2PEjyOoDD3HevLjLSmCxtyw2a05U+RrZw3FhmOh0U304DsQyPUL0BxnsNcWWw7d4v4W0ce47H5VSuJYN7ZhlKsNwRB+BpPst9Lt21CYkZl61p+A7R4HiKBXyNI2bce47j0oKShjJu3ynodEfT8VqIP8gxt6jVZIuKOzCffy93SnWHx7qpFu4R5MZH9qvXGvo5VwWwtz/Y+vwcfvVE4nwG9hzF22y9CfZPuYaUK+B8ftD7LQdFwzig6O+Tv79VBY6+ZPgyMDsBAM84/tT3hfaW7YA7q4RG6+vNTT/CcOe6IygqPaLaKvqf21ov/imCzgvfuHqtv2Z/1FSajz4tHema5qs8PSQPtC7EPUd1ZMD9IKlVGJSZ5rvHUqdKk7Y4fi9bZUMeh7t/ynQ/OoNOymBuKAHuTyOf/wDQqL4l2SuYfM2Hud5p7OneAcyOTemtVNqYnHDfP3j6oDk1VOb7j5qw8S7DEg9zcB02cfuv9qoHHeyeLsSWtMw/Egzj5aj1pbAdpL9vRbjrB1B5RuMrc6lsN9Jd4GGCMo11EH5Gi2New5BFR8dnYML8+/3Wc3Lp2pLvK0HiXaLC4v7fCIWbZkOV/wAwE/GqXxvC2rTDumYg8mglfUb0fFIHHCRYoiPiTZzkmBalbRpBFmlrLVe4ZImKTz5p0lyrZ9GWBa/j7ZC5ham6RMTlgKJ/1EfCqdnrW/on4YBgsQxZVuYmbaZyyAoBlMONQSS2qyQQDVBFldWT4YTbfJXziGEs3GL3Dcsseb6oJCgw2tvXKp33UGN5bW+EX7J7y0wuctDJYAEqTnMe0XBg7PptUNYs8RwVtbSIotIgBdArrOZHdwoUFTl70ERlJAgCYq08EwpuYe1cuKLV57au/ckoMzCYgaNv94GrefbVc3ZcYLFXbtzucRaQqVZpKkRlKbhpB0dNQd8w+6akP4HL9ncdPKc6/leY9CKPLeXZluDo4yN+ZRl/p9aB4iF+1VrfmRKfnWQP90VMSNdookLk3Ly+0iuOqHK35HMf1UScQtkwWyMdlcFGPuDRm9Jp3buhhKkEHmDI+Irm6gIIYAg7giQfSppkKa4nh9u4ZdAW/ENG/MsH51yeHKPsy1vyQ+H/AOtpT5UJvL+C4PW23wMgn8tOkoxrQDXFW6y5FDMLwDLlJYSHkNHhOrE7U0x2Ce5b0XRiri7YIuAkRlb7rEwBsDsN6Wv4S2EKEvZzXFci6JVmDq/iuA+KSu2edfdSuCS6t62gZ2spaUF5BW5CwZ6szENMz4T11krBK4JLC3bYAtoQCqgBD4XAAgShgjbmKXNSuIsJcEOquOjAMPnTG5whR9m7p5TnX8rzA8lIqKubUDcKPxVhYL5ZYKYIORtNYz6R8YoV3jMBcKsjol1GBDBTkJBEEZGMf1UKkA3cKeNhWFmioUKxF6gjFTn0f465b4haVHIW5mVxyYBSRIPmN6FCovHkd2KzeK50zlp93CpeRu9RX8ZHiAOgEj/us+7X8Hs2WPdJl9WPLzNChWdSuPMtdc3weR3ODbmyqwUVe+wvA8PelrtsORtJMbfhmDQoUdMSGFdFxdzmUxLTbsr9bQKQFAAGwAgDToKkUOnrQoVjt1XCk31UV2wxDJhLxUwQkg+YIrB7pmZ1mhQrTo9/gup8Pgcl/f6KJxSgGmjUVCtuPRC1ftlcMKVwWKe24yMV15UKFXOF2rOOThbqtq+j3jV9oDXWI6GDWrBQ6Q4DAjUEAg+lFQoelJLTdB1oDZslnfb3CJb7sIuVY9kSF/LtVPWjoVhTgB5AXW8LJNMCff8AynFliNjFWHhVwupzaxt1HrRUKDk0KhxJoMV7KA7fYC2LiXAgzsDmbrGgnqY51SHtgnUChQrSoXEwtus2ijY5jg4A6psEC3GjSF08qfcXwNv+HFzKM+Ua6/8ADR0KOcSJGWWbRtb+5l+XVV3McqdXUAywImZoUK0Hap40mK9Q9grK/wCG4Rcog2EJESCSJOnvJoUKiNVCu/xjui7R/wDjWw9glDmAgE5IJ1i2fCPQVNWGJVSdyBPwoUKom1WaEZNcE0KFUFJNcRgkhnC5WGuZSUJ95UifcaZ9lsdcvWma42Yh2AMAaA6bCjoUVTnJM5TAqO40JRVOzXrKsOoNxZB8jzHPahQooaqKhMFxC4LmCt5jluWAXBg5jkJmTryFS+OwaKjOgyMBMoSknzCkBvWaFCkdUk27MYx71jPcbM2YiYA+QFSwoUKZJQnaJiTbWTlLqSASJi5aiSOWp02oUKFJ+yQX/9k="/>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MS PGothic" charset="0"/>
            </a:endParaRPr>
          </a:p>
        </p:txBody>
      </p:sp>
      <p:sp>
        <p:nvSpPr>
          <p:cNvPr id="4101" name="AutoShape 4" descr="data:image/jpeg;base64,/9j/4AAQSkZJRgABAQAAAQABAAD/2wCEAAkGBxQSEhUUEhQVFhUXFBYaFxcYGBgXFxcYFxcWFxYYHBYYHCggHRwlHBcUITEhJSkrLy4uFx8zODMsNygtLisBCgoKDg0OGxAQGywkICQsLCwvNC4vLDQtLCwsLCwsLDIwLCwsNC0sLCwsLCwvLCwsLCwsLCwsLCwsLSwsLCwsLP/AABEIAJMBWAMBIgACEQEDEQH/xAAcAAAABwEBAAAAAAAAAAAAAAAAAQMEBQYHAgj/xABAEAACAQIEAwUECAQGAgMBAAABAhEAAwQSITEFQVEGEyJhgTJxkaEHIzNCUpKxwRRiotEVQ3KC8PEkUxaT0kT/xAAbAQABBQEBAAAAAAAAAAAAAAAEAAECAwUGB//EADQRAAEDAgQEAwcEAgMAAAAAAAEAAgMEERIhMUEFE1FxBiKhMmGBkcHR8BQjseEzQhVSYv/aAAwDAQACEQMRAD8Aoc0JoiaArEsvT7o5oUVHSToUdFQpJ7o5oUU0JpJXR0KKa7RSdACT0GtMldciulNLfwdyY7t5PLKZ/Sur2BuIJe26jqVIFRxN6p8TdFc+Cf8Ak4YhhMAg+7b+xql4vDm27Id1Me/oavH0cKSlwctf0BqM7TcBvNiCbVtmB6bfE0O1zWONzYLleFyim4lNT6MNyOgP4VVaFP8AGcHv2hNy0yjruPiKZKhOwJ9Kva5rhcG661r2uFwVzQoyKIU6mhQoUKSSOgaFFSToVzRmrBwTs4bls372YWgJCjR7nuJ2Xz+FRfI2MXchqioZC3G82CgLaFjCgsegBJ+AqRtdncU2ow9z1WP1q2Diluxa8CLb08QA+AJOpPvqocV47dvaZiqclBj49apjmkkPlbYe9ZkNfNUH9toDep/pO17HY0//AM7+uUeXM0z4hwLEWBN2zcQfiKnL+YaUOFdosThiDZvOv8pOZT71Ola12J7dpjfqb6ql6NvuXP8ASDsf5TRHmBztZQqaurpxjLQ5u9rg/VYmRQrZe2P0cW7wN3CgW7u5QaW38o+63mNP1rH8Th2tsyOpVlJDKdCCOVTRNHXRVTbs13G4SdGKIUdJHhChQoUydHRV0ywuYkATG4n4b1zT2KgJGkkAi4QFA0KKmU10K6rgV1NMphHFChQpJ0KFChSSSFCjoTU0MioxRUJpJLqaKaKhSSuhNETR1y1IKLjkurFsswA1JIA95rVuz3B0w1saAuRq3Mn+1Z92UtZsQs/dBP8Az41pti5JA6Csbi0rsmDTUrOrHm2Ed1IW7U6nel7uFkQwkHqJFJ2bkEUjx3tdbtjJbUM8GW3Vfhud6zKOkNSSAbEaLAqqnkjEdEWA4WtjN3YyrqT0HX0prxDjSIIQhmjSNR6mq5ieO3ShR3JDbid58xy8qjGvaQDoCNZiPKTzrci4KCQZ3F3uWJNxckkxjM7nVWbDdpVYMLqz0y6zPIg0MLxe0CFS0MpMchqY5etVa5d3htYOkZiNRoYpS6hIMaRqSN4A8v0NF/8AE02dhr7zZDN4rVBuHErH2q7MpdUtbAFwdIhvIx+tZqwjTpV3wmMZFIUnbbX0JJ+FNr/D0utqoLHpIJk+W9Rp6OSEFrnXG3VdNQeKo424Jmu+GdlUaAq6cM7AvfukFxbQgMNC7ZSSOWg1DbnlVoX6J8PHiv3p6gIB8IqYz0XRnjlGADi1F9Dl3WR0UVp3EfomMTYxAJ5LcWJ/3L/aoq12Zu4HxXbfi1+sBJRQdIBFTDc7Kqo4/SxwmRpxHpuozsl2SuYm+guqVtDxPOhIGyxv4j+hrScZg2uWmUIFCnKgGkDkI20EfGn3ZfD91h0uMut0h2iSACPDqfLX1NTHEMQtu2ztsqkmfITQVXT4zcnIaLlqriUtUQ5+VtgsC7T4W4jQQSi7sNRm8+nrUBVxw/D8TmuXHYtnYlkiQM0mDIgxrp5CYrhrecHvrKDSAwTKQvI6gGf+CtBkOBoCJo/EUcLBG9mm4+yqNd2rhVgykhgQQRoQRsQatGEwttdGW2VP3SATy0zb/wDPKlMVwKzcB7oqrAEwGJJOwGX3g7Ui1Hx+JKV78JBA67LSew/ag43Cmft7YyuNpMaP5T+oNQP0gcBXE2mv2/t7K+PY94i+0CRu67/Kql9HWNbD40KZAZXVweWUFgSPIr8617D2QAWBDliSecBokeQ02oCWR7HENF7ZoCrH6CsDozYHMdtwsFwnCL9wSlp2HXKY+J0p0ezGL/8AS3xU/oa0jtaiosuYGhmYG21VDE9q1jKAWEAaaDTzOtUtqp3nysWxDxOonzijBH5uqvi8BctaXLbp/qBE+486Qq34Xtgkd3ctkpzBhh6g0eD7M28ViLJwrBrL3VF1Z1tj2m0OuUqCNdjHWiYpXlwbI2xOnQ/ZHNrnMB57cPv2RdkuL4XBXLiY9Li94i2xmtkrkIZ7hGkkl8q6Dape12a4di7jXLV0s9xS2SzcXKHcWwD3cArFy43hkAC351f+L4wJcZb1sXLOU5UKKfZVS7AnTL4guvMETqKr2K7H8JxRMWTZcbtaLJlIBMnLKARBB5zpXQtbYWXByTOfIZL5k3VMt/R27W81rGJcOZgM1tkDAXRZUDWQS4eDJByaTVY4rwrEYdiLli7llgtxVZkcKYzCQCBqDr1HWtMtdhMTY14fxOR4QEvBWXQM6AMJGgdmEL96aJ8fxjCGb2CW+oKkvh2MtlyySBLa5LYPhAhY51F0LHahFRcUqovZefjn/Kya1eRtnX3E5T/VHypYqRuKjMfbuF2N1SrlizKQVMsSTodtTSNl2T2SV9xIqh9G3YrUh8SSt/yMB7ZfdTAo6j14g43yt7xB+KxTu1jEO4ZT5Qw+cGh3UrxpmtaHxBSP9q7e4+yVoUoLQPssp9cp/qiiqoxvGy0W11M4XEjfmE1oUKOKZTRUIrqKOmT2XFCjNFTqKI0UV1RE06YhTPZNst7/AGn9qv8Agbo1Y7fsKzPg97LdBq23sSTaygmWJ5ToNay6umM0oA3WRxOVsMbpTsFIcR4w1zS0YWd/xfvGtQZPMjz0HTlPKk7FpwNAhE6GSGEyR5A0ndUDM85SdCN/ET7MbSd9K2qemZAwMYF5zUVEk78TylbYiS3XVfajp/0KbXDEKScx3A18RHmNDtSt5y06ZYBziI02kciaRaeZA1ywJJB5nlGlXqiycB8gClok6tsx0GxHmDv0ruygYKObSNdG1PKBvH60hgLeZyqszSDq0OJGoIG8cqsWE4eLNsuxYXGEzALII0AO43M++KGqalsDbnU6Iinp3TOsEphOEkQ19mUfg3YgHSdco0/6qUwvaCzYEWcOp/mdszHp4iPlVcu40sNMxA25n4TrTaxd01Gh6GCDrqwbTlQlPzZrvlOWwGiIqgynIZHruVoOF7dJOV7ZBI+6QYjckGKsWE43Zu+FHE6eE6NHMwfWsh7zQSSCWhT4SRvO+h2PKnWEuMWkjQEhVUzmA5kxyP60SYjbymyhHUv/ANs1rl7HADTXePSqLb49iAQj+K4263AQp8BY5QdpYlNdITMAabrxcgAEjQARqSABt189zUbiOKM3i/lJGnlIk6b6aTWbLBUl1nAEd0cyeG17q+t2jS0JuFQo5yBA/SofjPaa3iU7uwcwOrFvCIB03B5wdRECsssK95g2IY3DLe0YyMIBGQGAdZBHwqw4K0wAYgGBpcUgNoVXSImY1XbX0N9PSObbmOxW/O6pqKgHJosppwYK+ypj2S2g55SDAI11gdKb4koyA5s0kjOBMcwSY8tzvJ1ri5iJXULmPM9SNiSI3AGx+VKWFGYkoA33xbKw5OxzRm9T12rTBG6zr2UVj8DlMAqVKnUgBusecy0kbVEYizcQgKhJJJOQxlAB2XTnG/lVxvZP837MklQ7ArJiQfPnHmYjWjsWrbqwUIoU7gAZZ6gjzblypiAVLEq/w3tDbWTetkXCMneRymSNRJMrv0Bp7juOYi2i91dOQxBHQ7fKnt/hUplbK49qImddCs7Hy25edM8dw8CwgH3VAE6HTrWZVQtZIHjdHc9skGF18Q/j+lGdpbpu4a3cJJZbkNJn2hz+A+NVSrfxCz/4t4SNCraeTCqhUoT5V2vhmXHRYejiP4P1RVpv0J8MzXb2IOyqLa+9vE3yA/NWZVtXZLDJhMFhle2C9xLl645lWt29CTmUFhAKCNNjrRtO3E/sr+Oz8ulLRq42+pV+uWlbcA7bgHYyPnBptieF2n9pBrGo021G2/r59aaYfEofssQQdfBc8UENlIIaH30jNzHWnnfXV9pFcdUMH8r6f1GtRcOmOK7PqbaW7ZyhWLQROaUZArbeGCoPkI500TD4yzqD3vhOhadnzfegyVLDnqq8qmRxFPvEof5wVH5jofQ06VgdtRSukoOwRiSbWKw9toWTmWR7UDwuumhB369DERxX6L+H3pIttaY87bEf0tI+VXSjpJLGeLfQq41w+IVv5bi5T+ZZHyqocS+j/H4fVrDMo+9bi4P6dflXpO4YBgSYMDrUDZOMSJh9J1htSoEEiNA2u2x8qdMV5vuKy6MIPQ6H1FCvSXGrFq4wS/YtXRkElgNGZgqiSDA9ozM+GhSTLziFo4oUKwl6qAhRGjojSTFc0VEaImpKklAmuSakeEcHuYloQQo9p20RfeevkNansTbw3D4hFxN86g3ATbX+buwfhM+lQMrQ7BqUHLUta7AM3dPzRMuzHZHFYsq1pMqSPrHlU9ObegNabgfo3QQbt9yeiAKvzmqTgvpIxzOozWgOndjKBz59Kt+C7d3FCm9aDADQ25G+kwST/wB1Y1jicVly3GqqQERT2AOdhn8yjbsphGN45LwyMVLypDZACx9nzO/MGkx2Ct3VD2Lo2EpdtiRsRmKHQxHKrHgu0OGxKhWMSpzJcGTMTpGuh56edTtohYUAKAswNAOg/Wm5pacysUQxPFwFkfHex19FAa3KiSGtElVJIMkaGPeNJquW7i2izPkPiADAyTI1gseukk8q383tY6DX12/eqp2q4DgrpDXglu40qriBmJBMFdm0k67RuKj+vY02Poq3UX/VZ12XwzXrykRKJmLFTllZC+7xR+U1L3+EX1zlmJB0XxSDO/6fOpzslwe7hBdBy3Zc5CASTbQLEg7HMbgj+UGrU2FW4oOUAmZHrFZ9XI+WTEyxai6VvJbY6rFeKYhLUrczAjeMwnoNND8aa4XFARlMnSSqltWnTqd6a9sbufG31tlz9ay/ygAhSNJjQGpvs/w3KC76Pl2BnINxvqSQZ91bMLLRt7LOqPM8uPVO7dgFZZMoKmQCV58yNjp+tK92QAZW2o00EHIIhdeUjn5ac6BeDJ2QAxOkACZ31G8f9mtcR7Shn0XLuAdiQOk8jpVoBUGRk6KQx3Gz3jAFoXTNAaWGuUKQNo3orXFcyLkbMhEa7k+HMRyYbkjy3FVZMcTcVtfPXU7zBjrT7MVIBde7zasdIcE5lIC7ELIMaRqdxUi1EcsBOsEj3Lxi3n5lczJlOX3xBgwQedXHAYhVGYZt4AKncRMeUhtdfZFQnDFVyIdCptsciAFmgkMxkQRnHID2vWnmIxJtnIEIHgBBhABJVVBEzJAHPbyodwu4Kh5xGykgWWcqCOUCAwkSIDAD2gRmOp6RST45tZtEMskBQpLQsrE6A7xMbRyplxC8E+9BIH88ETAKkyCDpEzE6mo1+Jknwg+8lp0EDYxTGVjclqUPAqyrbjY3LqclacNeZkJCw2bRCIJHtHYxsd43mnAvQWBCjQeJfORBBIgg+ZGp2mKr68YuMIbIDyOs+msj06UeFxTEkNdC+EzDABiAFEzImOeh86rFS3dXy+Gq1jS4gHsVN2MS4O6sM3QiBpAgE5tQddp10E044la8IEGuOBYN7jDRwi82fMDOvh5n3k1LcUwpI8M6b0LO8SWA2WS6B8N2vFiqlxTC93hr/mP3FUOtB7Ukphnnc5R8WH7TWfU8AyPddr4WaRSuP/r6BSHAOHnEYmzZH+ZcUH/TMsfyg1u/8bZNwWBetOwLIqXU1JAgqtxQB1XY6gjcGs0+iPBE4m5iMuZbNvqF8VyQCC2kwG0JHtb1e73AbQDRevWGZcrG4im2RnuXPESMp+1uDR+c7itekbZpKC8QT45xGP8AUep/qyf4vhK+ImwysZOZCHQNlKgxGedjou6g0jwbDXE7wLeWe7It2gcv1jF2nI+oUZlUAj7pJ5RFWeB8QwwzYW+l4FF1YjxFbYtrObcaK2jDd99K7xHam9Za4uNwpe2pc94QqDKHa2pVHJ0bIH9on60e6i1gqXfiuKttF22MgKZmiFhiwPi1EA5BJ5GY3pzwvE2cQWyW3tkAHMJtzPmpEn3+dPMLhgyK9trlsMqsAGDAAiQMpzLz+7XS27qEkC08xJg22PvIzAn4UyS77i6vs3c3lcUH0zJlj1Boxibi+3aPvRg4+Byt8AaL/EAPtEuJ71zD35reYD1inFjEI4lGVh1UgiemlOkkrePtkxmAP4WlW/K0GnMVE9oeId0EGVXztENGu2gHWSNeWpNNMHjLbMEQXLZJgFGm3BBKkBtCDlcSFI8J1jWlZJT920rCGAIO4IkfCipnavOVDI9u4rDw5pQmRI1Ejb+UUKSS8y0VHFEaw16oUK5Y0DRZDTqsk7JMmnvBOGNibyWl0zHU/hUe0fh+1N+6q4/R/wAPzjEMCAwCKCdNDmYx6qh9Krnl5cZcgqxzooXPVhxYtYa0ERVCKpjU8tyepPWsvxd9r1wsdSzaD5AD5Crdx201u2yEgwpkjzJP71T4oagYGtLr3J3QHDIsTXSbqW4Zwl0JZgQQIyggt589KnUbkpIJGk+IHqY5a+6KruAxDEquciIAgkEjf2hVgfFw4VVWdJWImeeeNecyK2GEWyXEca/UGqPPGfu0sjyNzVdJ3YkH1y0+wfabE4Uag3bcrKSZ3EZSRO06fKo/CYgPm0EySAhItgAxqxgTM61zigCrZrYEA+FWknzgaDYb08jWPGF6zYi9rrtV94J2vs4oE228UnMjeFp0gRzgRrSHGUa6ymRcUIwNs6BpBDGdoPhGuwBgGax+1iczhkU2WBXxmSPKY31A86s/De018ApdjMNmYaHTTaJrGn4VIx2OE/A/dbMdU0C0gsr9wctYtAPczNJOaTpOpAnkDMQAIjzJS4p9I9nDiH+sfYBSNDE+I7AVRrvG2uNFzM9phDKFhQsakDeZ1B5RVf45ae02VVzltVu6SQdh8QKem4Y5r8Urtc7DRQkrWuFmN+aQa4b91HYBs1zMyr4RDElpM7kzpVhfFqcsBSW1JOoAOo5zMgCIqB4Iv1pYFmZJ8UiAd4g85nWpbBv4oJGYAydJ89QfONgd62TYFAHVDjGMyW53YkzsBMnTmegiarCIWECNdTrAHz6TVjuWBcY7ZRpC7wBoI/6rpuDBl0JUMDsFIyg+ex0HUa1IEBXMcGhRXD+FnR82ZQfDGoJAPODInyjbWp5+DAKviDE5Vl4K3DMlSSYieYI1WIpjecWgYh8oJBi2BoARGhGYGNDp5V1/iuHAOhlfuhSc2glg6+yxGZZ8+lRJJ0SdidmE6vPBC5QEACtMkIfaYhHBkQJmI5DWk7nGGDuik5QsZsuVmKmCSwiVgwIAOg0pKyovE2srWgMryCoZgTmINwN7WYwNhAGk1xxXDql1gkHaToJgaAxzGxmoSeRt1ocJom1NS1jhlqewShfvNWMkmT1JoNeK6Lp/zrTFWPKnmBguAdpFZuC5zXpgsxvuGykcBwK9dEqpIpO3gMtzu2nMeR0g1oXEO1VjC4cJaALRvWW4ribvc7wnWZq+SJrQLHNCUlVUVBcXNwt2V4xOBv4LLDHLcG42mnWA7VWyMxkGYYNpEbhfxCdjUbheM38fZGFQAkDMWO6gefnVYxvD3suVcGZqL2AZsCy3cLjrHWqSA8dNSNirRx7imExAyF2tkkEtlJXTrFVviHCrCrKYhLnms/vUpwrszcvgFf13qFxfA7iYtcKykO7qq/7zE/8AOlJkZtdXU8UNH+1DIbC5INj32utN7E8LsLgUQubZvXEuNm0Z8pBQKzDKQSqmBOkjnUycNi7ChLLEoAANFcIGZlEAwxyA2j0IV95ArvHXHw+iq/c27aKiBFNtlCkNmO4MlYj/ANf81I2OK2cyju3sBh7VtoGaXCju10bN3d2JUzA08QrajbgaGriaiYyyukO5XFjiqFgbmHa27AE92creI5RJDLMHwxrMr1qwthrg0W4GH4big/1LHzBpnhcV3si3dt38pUw4ytqFdTmURsVPs7jyp5/HlftLbr5gd4vxST6kCpKm6P8Ai3X27R99shx8NG/pruzxC2xyhxm/C3hf8jQflXVjFpc9h1b3EGPeOVdXrSuMrqrDowBHwNJK6VpG/g7bmWQFuTbMPcw1FIf4co+zZ7f+lpX8jSo9BXNx7tsSWtuP5ptH82oJ9BSSumuJxKW2ZDddYWYuL3iFdJ1PijXrGh6GObWFXdbVtsoKzYcLlJDA/Vk5QQHbmT4j1pK9g7ckut61mcPcH2lu4YghiM3h12MDQdKSs8NbIn8PeRstxGYrGqKpTLuRmOZmzHny6SCSXwFi3ZKDMUtoWKJcXIQzSv2h0bRiOZ13oUk/E8QmVWtksymSyeEMVOUSjEZc4jXWGHvo6e10115+CUYt0pQrAuvXxGFyErqKFHSupBoXDLV9+im/lGIWAT9WYJ30uDT1yj1pHsn2CfEgXMQTatH2Rs7+6dh51qHDeAWMNbK4dBbJEZgJfyJZpJI86g5okaWnRctxvicBjdAzN3u0Fiqv2j7NnEKSqwSGEDbcxynaKyu12dxLXls9zcDs2UZlZR5nMRECCZ8q2e9g8VLMLkgeJCpyglNgwJJOaYIiFgRNTdu6wtqX9vKC3vjXbzoZjm04PRYdHxOSnaWgXv6Ko8O+jTC2bB7457mXxOTCr/pHL3maop4O7XHCOxUEwxESOWlaJ2o4kQq282jGSOoG3pTFcWiqW6CYA108qnJWMksYxZEQhzmmeo819L6D4KjYnhjIAXckban5ZaTw2CRjqfnWgHLeXx2GKkbgKflM/CqvxHs4M/1TQp2DgqQehzR8aqLzqSjKfiEEnlBASFvgaONDPkfEKRxnZ+RB2knTmevUGOdd4/AYjDEaMQRMgf2kU94dxpSAG35z+9WMme3MFSno4524iA4evzUViOFll32XKIOqnUTtvrSGGwXd2+7uyxUk2mIkoY567VaruFVwTbImOXsnyNRbWmuEgSbkEEMRoee++nPyqZqnje6BPDKRwNmW7XVT4HwxxeZYGuU5uTkAzK9JM69BVwwPZW34vrXljoYGmkRoNqjcQtyzMDUjcDUeVI4HtFdttoZ11DCk+pmkN2mwRFP4dicwvbnfqpjFdmr9lZR1uKNYVIuEDbdoJOuvLpUTduZR4g5I9qB4xqDljQzJUR51aOHdp0uwG8DdCdPQ0txO1bcEMNxvMH4jWptrSDZ+iy6ngjmmzRY9FQsZYtXDqbZErozkHNm+8kLrvzP6VG42xeWXARBvcdcrLcVZK+BuQA1METpNS3FMSbTd2LILsCBkIGZRI0LWzMeZHtRqNajL4e4z91lBJ+8issDXcLDNmnaIC61qRuBAcNFiujdG7C4Wt1S3CnVUy2gpZ4LKSoMHUhhlEbRpoIG+lI3mJMnf0/bSmGPwbAzvdygKJhmysMxyBYiOQPPWDIDo7AfGqakZBdF4caOa8joF2GFcC6RRKKSuGKFAXZ4gEpdxJbczSRuUkxpMtVgaqnTWVk7NcfbCl2Q6sAPShxjjbX2zHeq8prsNSN7WUGNZzOZbNXXsl2rbDuA2qztVnfE2sbxFcSV+rw+ELPp94lgojmYL/AVkwetT7C4dLWDR7tzK2LuMqqbbXAyoCBIXxAaOZkDxVZE4jy7LG45HHHGZmZOPl+evorNheLDMqI95XJPh+0QQHliX2QFGGhXWI0INPbr54Ny1aukxD2z3dzSHGWTuCAR9YNq4bh5Qk9wpJDgvaImHyliVaDJKrtm2FQP+CohHc3StwGUW7NtswyEaEAkHK4JgyLreVGtf0K4e7mqSxHDrJK925w8BtHBEGLmVVJ8MTckwxkIq7UtawOKsCbTZ87jQMHULMZmNwZ2OXIuh2t8p0Z4ZcUjW1MlA2UgqpUrIAIKGQAgJ8Wsx10isF2ntC9eDZbQW4VRrLNJidWVfCfuiCJDNlI2JsDypCRWjg+IbEMUxFgZkUE3CArAvDBQvtLAJWZ/yz1qWOCZfs7rr0DfWL65vF8GFQ3D+Od59jiLN4SRBgNIExKbaEH2NiDzqRTi8faW3XzUd4vpl8XxUUsQT4wnHe3l3RXHVGysf9j6f103x9+3dUJcJt+NGIuLAORg8Zj4dY3BNPMNjrdz2HViNwCMw967j1qD4vjMQj3GQMFEKFZS63NAZXIpC+yygMZJYTGkyCklcLgbyWnAgu5SHRzA/FdbYkk5mIG8qswJpWzdS5fNlkDG2mt2YuSAmvhURmLNsd0bSh9UHgAIO5Nx7ttsgEGNVXQz4jrI8JpXBoSDcsujhjBLplYlZEMygEEGRqpIp7pJ1/CMv2d1h0D/WL84f+qjrn+MZftLTDzT6xfQDx/00VNdPdebyaKa6iiK1h3XsNiimtB+jzseLpXEYgAro1u2fva6Ow/DOw51Uez/Du+vBTqoGZhpqBELqR7RKrvzrROO9oF4dbKoC2IugMFLlhaEaafdUclBj0qmV5vhGqweLVUxcKWD2na+4K38X43YwqZrzhRyU+03+lRvVB4r9KB1XD2fDOjXDJ9FX+9Z9jsZcvObl12dzuzGT7vIeQpCatDcrKuk8PwRi83mPota7HduRiZt4iFuySuUQtz+UAnRvLnVixN05S2yxuenWNx69K8/XWI1qQHajEtbNlr7lCIysQTB3AYjNHlNDz0nNHlQlXwRhmvE4NB2P0+yvXaTBXrzd9aGdRyXUhRzioPD40gEMxE9dqnvor7UIpOGvkAmO7Y8/5CevSrN2q7GW72a5bGVjuBsT1IH6irG0JEYw7ISeblB1FUCwtYOHRU7s72qay5VhNqdOq+7+1aRgsRZxCBlKup9fSsLxwayxttyOx0I5aGnXDOM3LBDYdypB1BO48xzpg0jTRc1U0FTSea2NnUfb87rZbnCh/lsVH4d0/IdB6VWOO9kEukvBtP8AiTVCepG9d8B7dJdyrfXKx2ZdtOcbirlhsQlxcyMrA8xBpg0E9FOj4g5hxROWTYGxfwlyLglN5BBBExPlU53Ku4uZdQND7/8Anzq5cQ4PavCLiCeRGh/MKicfwdrYHd+IA6g7xB0oeeNwBW9HxNsx8ws70UHi8CLi+Yqq8T4X1EEbHrV1zaGPhzHkaYYjB5txQrXlhyWtS1JYdclnl0G2YbTz61J4XjbZcjGQNj0qdxPBhcU/vVM4xw17EsJK/pR8T2TeU6rUdUxyNz29F3xC6LpCuAwBkTIA89DMUpasqgK2wyhRq3i+6TsGPtEk7A77ioU42QSrrniFBI9qdN/T4709uaIoLsBBl1Jk5QJGacp3E8vfWtDGY24SuE41UR1E/wC3tkT1Ty6xVTBIB6EDQ7Lr8ydNTtsGDnWhcxqkr98yWE/dIAzNJ1308o0rgbmmn0CP8NMs957Je3SFwUrboXqFGq6WSSxTR1pvFO3NJKutXAoN0uaGWiJpyUpC6mlMDdXtkyR2LbXGVF1ZmCqPNjA/Wt4ucMw5t2UuK9p7Fg2rLlQ6WyQgNwRK5pQatB36mso+jHAi7j0Zoy2gX1jVtkGvOTP+2tPFvF5oByh2EtCtlzFCTG8gd4o5QE3JNFRR3F1z3F5ea8M6J92S7PjDu1wXhdQ2ltoVY5QO8u3XhASo1dAIOyD1sl22GGVlDA8iAR8DVKv8Zt944Nls6tGdDkYjvGtznENAifPWPZMSOH4yPuYhW1ELdAJ1YIIKkMPGQstJmndC691iGI7KXfhSf5Ze35KfD+RpUegFRvEuBd5HeW7N7KZUlQjqdCGGYMM0gGZA0FPl4oR9paYeafWL8NG/pNOcNjrdz2HBI3E+Ie9TqPUVXd7dVS6PqFnl7sZbRQDexFkrmMuAUkobYOZfDomQDxf5adKnuAYC5aa6Tcz2WK9yM7XMqiZ1bblsTz12q2TTK/w20xJyZWO7ISjH3shBPrUucd1WY76FNb1hXjOqtHUAx8aa/wAWbd1ba3LikqSMxFxIG+jkuBtqIGoE08bh7j2Ls+VxQfQMkH45qjruBYF3yXFZx4rllu8BgZQcrDceSnarGyBV4HBORxA3rbDKlxWXIXtHK0bxlfTZp9r70jennDcfZtItsuyxuboKlmYkklz4SSSToTvVZa02eylpzoxN05ijTmRszqzZ2JVSus+3ygVYM1WY0sZGqnFaRI1oVW1wqgykoetslJPmFgH1mjp8QUsYWF0KLNRZqxl7RiCuvYMpatYnEOqsLYQgHqssI03nLHuqp4/GNeuNccyzGT0HQAdBtT3AYuMJibfVrR9MwB/aoiqo2HG5x/Mgs+niAqJZTqSB8AAjNFQAoGrkYiptfw86jenJrhmipAkaKmVjXizkzt4gqYb0Nad2E+k7JlsY1pXZLx5dA/8Af41mOIIapHgPY3FY4kYdQVX2nY5UB6T18hRLHBuZyXO8Rja+Ih+YGh3C3btH2Tw/EEzqVDESrjUH4frWRcf7JYjCNDKSORHP3daT4T2i4hwS93N9G7v/ANbGVI6232I/5pWw9nu1uD4nbygqSfatvuD7j+tO+Jr/ADNNj6H7LBiqJqXQ4mrD8Pj2XT013+PKpLhvErynNYdlPST/ANH1rRe0/wBHKXJewJP4ZAb0Y6H3H41U+FcJOHDK8hsxnMMp+FZ1Q0xDzNz9PmiTTUPEMw3C/wB2RT7BfSNct5VvLn6keE/2/SrPg+2mGvCS2U9G0+Y0qhY3DKxOYeo3qLs4EqY+0T35HX9mqlrw8a2KCq+D1NM3HF5x6hXrtHxW0v1ltwW5gQZHnTThvH7bj2gD0pLs1gcMLktcOcjRLmkdY5HlUh2vwdq1aVlsoxLr4o1AnXYVS6IHT8+CVBxBscJ54v22SrYlSKpPbDiSorKCCz6R0BGp+H61aMIcBiVyse6bbRimvkdjVe499Ft4nvMNfF5fwuYb0YaH5VbSQNxAvNrLQj4rTlvlvn8lQbWAtHQ5l6EGQPQ11e4LeUShzp1UnnvK1Of/ABzEWjlv2mTo2hX8w0o/4G9YMrMeW1ahqHA5H5qf6Gnnbdtvh9lVbDkuFMnXnyNTNpqksUEuqWZIuqJBGkn96iZymk6Xm7WR3DaU0ocCb3KkbS6TSN81yuJ0pjicTVbWElWSy2K6a9XVm7JqNe5SuGeiDHkgeZifZTDXBXDCRFIZqUsySFAliQAOpOgHxqnCig6wWofRjwxrWBe6tsPcxN9VUMoYd3bJDEhiAdrpEkCY1q0YXF2GOXM9gzCss925GWctts6qIe22nJ99DTzhVgYVUw1u6wNu0mYMoa0CQdSdGEkMZmJ030pfEYBSSbmGUkggvZIJgoUJKnK05SRpmrSYLNsVx88xklc/qUncwLOs/U4hDOo8JiGUgTmUmCw3Xc1DY3hFrKyt3lkNJyuoKBijLmzEEEyQ0Zt1HnNn4U9lFFq2wkScrDI+pknIQDuelSDCpKImcNVnPGcDilxH8Th0W4q2giAXCG5CQrDKYDXZBJDQmgImmA7UPbYrxC0h0EQuTKVS33hAecwk3mkHRU860W9wm0SSFyE87ZKSepA0PqDTPE8LeCAyXVj2bogn/coI9MtPdWCZpVft9pbKxF+7ZbwfVXQW1uMqoCGk7suisAJ1qet8SuAeJFuD8VtoJ/2OY/rqv8T7N2WLM9m7ZZjJe2Sykw4nw5gBNxjqF1APIUhwDgPc3Ve1fD2VtsuVS0ZiZnKGKiJb+npNVuiadlPC1ytGJ4ijoyC53TsrBTcXLDEQD4tG9CaZJgbtu0lpAR9Zmzo/hVS40PszCEiYIJSSusU34zjHTuwigq9xQ7sMyqsgvIB08Gc5joI1oheRWugTaW2UBZGgFnEx3YGWdV5GcwqswdFAw9CpLB4xcS11HtoVQwCfFqWdYII0MKraHa4vqs/C1H2bunlOdfg8wPJSKZ4TEOom2bVxW8Ux3ZafvZ0BVpH8o99Ol4so+0V08yMy/mSYH+qKqLHtVbozuEk+HvLyS4P5SUb8jSP6hQrvijNew10YZ1LsjBGV4AbYHMp0g6+lCpNcdyqTG1YEBXQWuQ9dB6z17C2yleztlXuNacwLttkB6No6H4qPjTDEYc22KsIZTBFc2rpUhlMEEEHoQZBq83+GLxKwL1mBfUQ46Ecj5Hkaoe8sdc6H0KCqJxSyh7vYdkfcdj2P0VDNcMaUx+HuWmKXEKnz5+486Zuxohovmr3VDXC7c0dy9FMrt+a7uWiaO1havaGhZsrppDYaI8Bh2dlUalmAA6kmBXonAYUYOzZw9jLIXxEwpJ0zPqObH56Vk30fcJe5i7LhD3aPmZvu+EEjXmZitofAI7MzlyCB4cxCAjmAOfnQU84x4brn+NPwlsIOmZ7pvewSYxGXE27dyyfZBBzZtQ28FY0AI151j3brsN/h7HEYK8QqEEpPjtyQBDfeGo0Ovvrbr94W7bRHhUwoHloKwzt7xYsGtqxbOwZ+gjUD3yfgAKjFK/mhrDrr2WdRxPkJtoFIdkfpdu2oTFjOv4xv6itUwnFcFxK2PEjyOoDD3HevLjLSmCxtyw2a05U+RrZw3FhmOh0U304DsQyPUL0BxnsNcWWw7d4v4W0ce47H5VSuJYN7ZhlKsNwRB+BpPst9Lt21CYkZl61p+A7R4HiKBXyNI2bce47j0oKShjJu3ynodEfT8VqIP8gxt6jVZIuKOzCffy93SnWHx7qpFu4R5MZH9qvXGvo5VwWwtz/Y+vwcfvVE4nwG9hzF22y9CfZPuYaUK+B8ftD7LQdFwzig6O+Tv79VBY6+ZPgyMDsBAM84/tT3hfaW7YA7q4RG6+vNTT/CcOe6IygqPaLaKvqf21ov/imCzgvfuHqtv2Z/1FSajz4tHema5qs8PSQPtC7EPUd1ZMD9IKlVGJSZ5rvHUqdKk7Y4fi9bZUMeh7t/ynQ/OoNOymBuKAHuTyOf/wDQqL4l2SuYfM2Hud5p7OneAcyOTemtVNqYnHDfP3j6oDk1VOb7j5qw8S7DEg9zcB02cfuv9qoHHeyeLsSWtMw/Egzj5aj1pbAdpL9vRbjrB1B5RuMrc6lsN9Jd4GGCMo11EH5Gi2New5BFR8dnYML8+/3Wc3Lp2pLvK0HiXaLC4v7fCIWbZkOV/wAwE/GqXxvC2rTDumYg8mglfUb0fFIHHCRYoiPiTZzkmBalbRpBFmlrLVe4ZImKTz5p0lyrZ9GWBa/j7ZC5ham6RMTlgKJ/1EfCqdnrW/on4YBgsQxZVuYmbaZyyAoBlMONQSS2qyQQDVBFldWT4YTbfJXziGEs3GL3Dcsseb6oJCgw2tvXKp33UGN5bW+EX7J7y0wuctDJYAEqTnMe0XBg7PptUNYs8RwVtbSIotIgBdArrOZHdwoUFTl70ERlJAgCYq08EwpuYe1cuKLV57au/ckoMzCYgaNv94GrefbVc3ZcYLFXbtzucRaQqVZpKkRlKbhpB0dNQd8w+6akP4HL9ncdPKc6/leY9CKPLeXZluDo4yN+ZRl/p9aB4iF+1VrfmRKfnWQP90VMSNdookLk3Ly+0iuOqHK35HMf1UScQtkwWyMdlcFGPuDRm9Jp3buhhKkEHmDI+Irm6gIIYAg7giQfSppkKa4nh9u4ZdAW/ENG/MsH51yeHKPsy1vyQ+H/AOtpT5UJvL+C4PW23wMgn8tOkoxrQDXFW6y5FDMLwDLlJYSHkNHhOrE7U0x2Ce5b0XRiri7YIuAkRlb7rEwBsDsN6Wv4S2EKEvZzXFci6JVmDq/iuA+KSu2edfdSuCS6t62gZ2spaUF5BW5CwZ6szENMz4T11krBK4JLC3bYAtoQCqgBD4XAAgShgjbmKXNSuIsJcEOquOjAMPnTG5whR9m7p5TnX8rzA8lIqKubUDcKPxVhYL5ZYKYIORtNYz6R8YoV3jMBcKsjol1GBDBTkJBEEZGMf1UKkA3cKeNhWFmioUKxF6gjFTn0f465b4haVHIW5mVxyYBSRIPmN6FCovHkd2KzeK50zlp93CpeRu9RX8ZHiAOgEj/us+7X8Hs2WPdJl9WPLzNChWdSuPMtdc3weR3ODbmyqwUVe+wvA8PelrtsORtJMbfhmDQoUdMSGFdFxdzmUxLTbsr9bQKQFAAGwAgDToKkUOnrQoVjt1XCk31UV2wxDJhLxUwQkg+YIrB7pmZ1mhQrTo9/gup8Pgcl/f6KJxSgGmjUVCtuPRC1ftlcMKVwWKe24yMV15UKFXOF2rOOThbqtq+j3jV9oDXWI6GDWrBQ6Q4DAjUEAg+lFQoelJLTdB1oDZslnfb3CJb7sIuVY9kSF/LtVPWjoVhTgB5AXW8LJNMCff8AynFliNjFWHhVwupzaxt1HrRUKDk0KhxJoMV7KA7fYC2LiXAgzsDmbrGgnqY51SHtgnUChQrSoXEwtus2ijY5jg4A6psEC3GjSF08qfcXwNv+HFzKM+Ua6/8ADR0KOcSJGWWbRtb+5l+XVV3McqdXUAywImZoUK0Hap40mK9Q9grK/wCG4Rcog2EJESCSJOnvJoUKiNVCu/xjui7R/wDjWw9glDmAgE5IJ1i2fCPQVNWGJVSdyBPwoUKom1WaEZNcE0KFUFJNcRgkhnC5WGuZSUJ95UifcaZ9lsdcvWma42Yh2AMAaA6bCjoUVTnJM5TAqO40JRVOzXrKsOoNxZB8jzHPahQooaqKhMFxC4LmCt5jluWAXBg5jkJmTryFS+OwaKjOgyMBMoSknzCkBvWaFCkdUk27MYx71jPcbM2YiYA+QFSwoUKZJQnaJiTbWTlLqSASJi5aiSOWp02oUKFJ+yQX/9k="/>
          <p:cNvSpPr>
            <a:spLocks noChangeAspect="1" noChangeArrowheads="1"/>
          </p:cNvSpPr>
          <p:nvPr/>
        </p:nvSpPr>
        <p:spPr bwMode="auto">
          <a:xfrm>
            <a:off x="1524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MS PGothic" charset="0"/>
            </a:endParaRPr>
          </a:p>
        </p:txBody>
      </p:sp>
      <p:pic>
        <p:nvPicPr>
          <p:cNvPr id="4102" name="Picture 6" descr="washington dc dietitians license renewal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800" y="4645809"/>
            <a:ext cx="3131835" cy="193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https://encrypted-tbn1.gstatic.com/images?q=tbn:ANd9GcT8XjbTvGQIplE7GaTTIT65CkHIWOaoilvGWboUdDJzSznj5tf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7145" y="4589222"/>
            <a:ext cx="2239006" cy="212580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104" name="AutoShape 10" descr="data:image/jpeg;base64,/9j/4AAQSkZJRgABAQAAAQABAAD/2wCEAAkGBxMSEhUUExQUFBQVGBUVGBcVFRcVGBQXFxQXGBQUFBUYHCggGBolHRQUITEhJSkrLi4uFx8zODMsNygtLisBCgoKDg0OGxAQGy8lHyQsLCwsLCwsLCwtLCwsLCwsLCwsLCwsLCwsLCwsLCwsLCwsLCwsLCwsLCwsLCwsLCwsLP/AABEIAL4BCgMBIgACEQEDEQH/xAAcAAACAgMBAQAAAAAAAAAAAAAEBQMGAQIHAAj/xABBEAACAQIEAwYDBgMHAwUBAAABAhEAAwQSITEFQVEGEyJhcYEykaEUQlKxwdEHYuEVIzNygrLwU5KiJENjg/EX/8QAGQEAAgMBAAAAAAAAAAAAAAAAAgMAAQQF/8QAKxEAAgIBBAIBAwMFAQAAAAAAAAECEQMEEiExQVEiE2FxBTLwI4GhsdEU/9oADAMBAAIRAxEAPwC5NiNKjW4TUzcPeKiODu8hW5NCxrgNbdMbW1LcArLbht6ZWtqzT7DXQPj9qCY0fjUldKC7lo2q49DYtUaTUkV5bLdKlFk1bZbaJ7wCoDygULZxI96Kxw/uh6Cldm2ehqoq0JfZPffnWE2rVp2g1ulto2qxioiaKY4JP7ufM0vdSDTDhv8AhH1NVPoDyAX72tRWbhra5aYnY16zhW6Uziio9kneV5XFbthjQ5tEHY0KoZOq4GuEUFJHWgHphw//AAz60va0xO1DHtgIyDpWVNbCw1Z7hqljbRp30cqYZR3c9QaW3cO1NFB7oDyqpASrwKja5xRvDF3qEh+lE4G2RM1JPgpBYNer01sKUWaXVgGpAdq1v7GsgRUBNnFD328JokihcT8Jq0QBr016vUZCbPWc9aVsq1CGLj6VuraVh7QIiTWxt9Kq0QznFbKwoe4KjtkzV0QMDCs5qgFb1RCe5sKigVvc+EVDFUiG4ArMVHFYqyG+QVNbACmOtDzU9n4T61TIRaV7NWjCsVZCQtWM9R1kCoQLtHwmoc1S2PhNDTVIhLnrHeVHWj3lXdgPU1ZCfNU8+GlS8Tskx3iz60zDApoQaGy2muyLPUls0MWFTYdhrVsiJwa3rRa3NCWzF7assNq9d2rNQEyKGxY0NE1BjB4atEF9YravRRkIlR+ZE+Vb2cwOtc4b+KV0sMmBuZZ3aRPoYir1wPja4iyLmU22JKsjfEjjdT+9AssWE8co8sYl2/CD760LicebdwK6wjbPPPmD0r324azpGtEWLocaiR50pTUnSZGjXEN4dKqnE+2OGw9wW7l5A8wQPFl0nxx8NPLXHsLcLW7d1GdJBQNBBG4g1wH+IuOw97Gu9hSv3X1BDOuhdY67e1aHOkMhGv3I7fwvtLZxBK2byXCu4XeOvmPOn1i6TvXzP2R4w2ExVq8jFQGCvB3QkZg3lX1EmRwDAIInTTShWRPhovLFLo3Y+AUJ4qIF0EAKIAqUH+WruhAC7sOVb2XkTRLuo3WoftFv8H0q/wCxDFzyqfCnwmo7eKQmAv0rd8RqFiCwJ+VCyA9y2etQYe4cxBNMpgbTUKuJ0tH1gR86u+CEfeDrXoJ1B0qVLwb4VXTfy9qkS6DsB8qGM1LmJbRmwvhNLnt5WnWKYtcO0QOtQX8WUG2vKiVlFa4vjnd+7tkqo+Nxv5qKBxKwsDWOp3re8cpI6mTXrzVnm22zbjjSQrVuta4vG3kGa1cKkbidCKxj3jWIFBW7+bSs26nRocLVly7K8Y+1W2Df4ibxzHWOWtWHAIQDINUnsnba1iAwBGYFSOWonX3Aq84TFs5IIAit0G3Hk501UuAjNG9bgzWs1stVyCz13atjUbzrUtWCeNQ434anND4z4atEAa9Xq9REOJYLsniHvHPinuNb1Zczk6GGAnQx5Ub2q463DFt2LYDXy4xBeZBXUIpB1mBVx7dcPvLbbE4bvFKIc1sHLECe8BB3HOvn7F4p7rl7js7HmxJP1rFHE1J7v4h+N2rZeMT/ABPvswZVVScuYFQRI/BrpNX7sXxe7jW75h/drEIGKqrx0Hxx51wQjQ13j+F+ItfZLSQA0EkDmZ3PntUnGKkn9wp04irtP2AuK13FJmxFx3z5VZkaWMQqjQgT12FUbF9jMSZZlW0w0Ns6MG6dIjWZr6MR52qp9q7CjE2GIVUckO/MkR8Q2qZoyS3QfP36Fb2lTKH/AA+/h8Lj97iTGQqVtqQc0GZuH8Om1dtkKs8qoNxFTGgWH8FxfFA8MjeOXSrSXkAdKdp/mnfadX7LbcxtYHgU+tb5z0rTB/4a+9S0/wAigbF3SFJiltt9KZ434T6UnttpRx6Cj2Eh9o3pjYO5bSB+tKUbUe1PLY0PoKqZJdkNxm9qgsowMqxidR5+YqfEwBEjXlQVpiCZkdT+9Lk6i3YIU924JzGByIA1r1kmNDPrUDqco38URJ5e9SYK6+ZhkAQRlbNJY85WNKqD+JYbbGhnypLxh3Aldxr+/wBKeJsfalPFeXLWjjyyJ0yv8QZJzMwCnX1BE0uGNs3NLbqxXeN/lTDieDRwbbL4RGgJGkabUp4Z2ctWbneACRtpt5k1nknuNsGqA+KYyyNGYAnYR+lRcMa2W0b5gihOKcKVr5Zupj+nSpcBglQ+GR11MfLasj/dZpadFg4hxf7NaR1Khi+QEieVWTsZibl2znugZmLRpErJymPOquvCTiwFIBtI5JJ9ANOp3q88JthRAEAAAeg2rbjUnbfRjyOChtS5sYitq1FeNEZmZvbVlaxd2rLVYJvQ+L+GiKHxvw1aIBV6vCvURDmnarjeMuBrVy0uX8CNLa7Z1ET6VyHiWAZWMqVk/Cdx5RXb+1nAUhbrXhav5s+Z0EuZkABmgAelVLhnZy9ib9u2zo6+JjcbxjrsDoSY0BFc3dKOWvLLjOjn2E4eZQt8BYAwZMTrXV+BvgLJLA3GKagQSR5CND1qvXOBmxce2VWQzMdwBP4SaxbZ0MDT2/KkZ88r5S49gubZb37fursRbQ2gDAYkPI3kjmelLOJ8eOOcyL6WgqkJpC3I+KJ1GtIuPcOZTauXVuBCNwvhaY1nadKccHwGCPhzvJjcjSfhkUX1JzW2T78Pgidlk7N41mC2rqw6L4GjRl/SrQo0qmM4wLAm/wB5pGQrrHQEExW9/tsY8NuB1JrfhzLHDbk7X88GiMJNHRsH/hj1qWuTP/Ey8q5VtoRO8n5Ufgv4mEj+8tfJv6USz435BeKR0LF/CaUKulC4DtdYxC75T0ajbbSJB08q0QkmuGCotPkzaTUU7s7e1J7Y1FObB09qkwZdkGJshhqB6nlS6z3iyCQwnwkj5zzpjesydS3oDFVfGXGXFBndbdtZ1ZoEwIn11+VYdS5JxaXF06fh+yiTiV+6XK5yynxfhg6gAMNlo0cT7lBnCxlGocGTyG1VzF8UW5eZVbPaQHxfDmzNoFHrOvQUm4pjC8qDAOgjYaeECi/TdPkyZJZG3s6X39++LFznXRYOJ9siICmAxiV0g+ZNU7ifGnW+tzMYaFaSTBGx8poHFjNazDcbjzB1oe/fV3Cn4bi5fQ8jXejCMehTbZY+zHG3Y4gXJYre0gbIyKV06Ag/OjbnFSCzJLNMa6qFG6gdapfZrEsl+5bO5UA+qyPyq4ngKNaDKq3C+pz+Lxbe1c3VYZJ710dDS5Y1tYlv8SzOQ8AAypAM7bGjGxYgRqTz6HzoLEcCYvlCrBImDp+dLuJ2u4fuVfMo3B3DHcE1zoYpznSNuXLGMQ3jPHmV7Nq2xAVZJBIzEglv0qbhvbHEJBFxvTNy85qq8T1YH2/L9q2sPFdqEdq2nHlLc7Oz8D7cI4AuqQfxD9Yq1riFdMyEEHmK+e7NwiCDB8qvfYrtFkZQx8L+F+gbk1LyYFVxIp+zpTXNBUwfQTQRzHQazB8vat8PfkwSNDHXWsV8jA4VDjPh963mI5g1HjNvejRAIV6s16jIUY9n+/E5UZtAzi749PxBhI9NKsHZ/hyYVMi2VUn4nLAlz1JifaobTqSJHpLa/wD13hv6NrTHD3yNN/JtGHryYedZdPihF2uwSn9ucISWIIlhKidjyqq41GV7ds7qoHXUk6V0rjgDtbBAIDCR5ExrVUHDEfFAQYQ8t9DoPSlarHul+WieC7vhg+CKXQCDb8QO2g09NhXNsHwxbKZzPeNsOgGgrpvE2VrbKQCun/iQQPpVSvAXLnXrTc+NNr7IdiXNlYPDyzF3k+tL8e2YwNBVy4mgiKp/FUgabtWLJjaZtjKxSxBMDYVtcYBa3NsKIoDGXdYG1AlzSC8DDhPEIaORq+9n+KMpVSfCSBr51y3DtrNW3h+K+GaYpuErQDjaOy2cE2/60fZRhM9KrnZXiZKi2x2GnpViF3zrpqe5WYZJp0wbiWLNpM2kbSTAHroaTW8UY1+zhOuYt7jwgEzQfantIFBtplPUnWfSqNiceztqx1gelW4e2DQ745eRiwtqqgtn8O5IH3j11P0qvLdlWU/Gu/n+Fh61JbxGZXI1KuwjqBoR9KDxhmGU+IDQ8iOhrr4cSxwUY+DI3bABiGDTOja+/Ofy9qVY1spkbAhl9DrUtzEQzA6c46Hn+c0Ni18HoPyJilzlwGkMuHXEGJu3WZVC5dWIG6g+9F4/ti9olcNJzaMWBCdNF3nz0qvnD5r0x+H8hThsF3t4qsBQA91tNFH3V8zQZJpY5OTpWXFfJV2N72Iu28KMQHKhxJJgtJ6D1qp4LiAcnNIaZJOoPv1pz2rxAay4tg5bWQcusD2AA+dIsFhdAvlLfoK5uguTbT8mjM/YbdQux8q3W3FGYOyFT6ew/rNAPdm5psB9T+wBNdZxSM1k1qf+ch1qfD4mNjzzH0Xc+mgFAPfI0AnNsBufTy/m2rexpMnTQuw2gbIvlQ2Wdnw/aTDrZs22vKHNoMwLQQQBKmNiZ0HkafdnFU2gy7EmJrid20xdSQQSqH5ia7j2dtZcPaH8orjp3lkvR0MmFQxxl5Ye9QYo6D1oltqCv05GYhFerNeoiFVw95CN8hO6spVW81J0HptTTDIY3leR/D+1FWrKrMbEzHQnePWtXwqHUDKeqHKfpv70qEJR7KK92tR1TMhM5TtzoPsbhoJdpBIEA9Yk/SrDj7DFCoIMGZOm3UbfKKh4bbIfYZdWMaasOQ6aUnJj/rplGOO38qHzquYS/lUtzNM+1tzSKqvf/wB1VZ8lSZsxQ+JPxDHSI60h4tfAgH1oi/ckikXE7+Zj5VmeSx6iaNiNZpdfuSalubUMEqRS7CaJENPOH3/GvlSWyNfSmHDPjmgyFpHXuxTTcE/hq2cZxHd2XYaGMo9WMT7an2qldgizXPDsF1p724ulbSCdyx+Qgf7q6Gl5gjBm/cc34pfLOT/yKWd7Bnzn5UVinM0HeHMVok+RZPabu7rD/wBu8c6HzOpX13rTGArryP8AzXp601ewHRLZWQttQf8ANGYkdNT9KV3iVgfEPqPXrXWi3t5Mj7EHFEkSNxt+opfbxgKgcyB9adY1VUSSBv8A8iqatzxjWYPzjnWPNLbL8jYq0XLCqAxc7KJppwbEOLFwBQWvFnbwklUgBRPLQfWqzwo984ViRbBBaBPoI84qz4VxmaGCjxakxIGuo5nWuX+p6rdWKP5Y/Bjr5ME47cVbC2wqySZI3aTMN56ULhbeRCTufqT+36UNjMbmfWSF5fzEb/lUWLvuACBPpyrb+mY/p4dz7fIvPK5UH43FhUgchQvCMOXBfTxExOwHp946DypTiM7DUT/KOnOafYXHBEBYHOQFW2okgdYHwj1rbGSlK30hTVIlfDAAs5hRuTu3r+w0qPhtv7Qw0y21Pw9R1NB4lnvEd4QijZBqfeKfcJSFhdB9dKFyt8dEqhvxH4k8lj5ExXY+GiLVsfyr+VUfhfY9Ltu3cvXLisROVQukmRuJmKu9m8EVVEkKAJO+lcza/qSftm/JkUscIrwFttQN6pXxQ6UOzTRozmK9Xq9REF6C5b+KLo6qMr+67N7RRNm+j/CZ6iCCPUHUUhwt3EWACf8A1FnkwMsB5Hn7/Omtm7bvjMh1HMaMp6EfodKVDJfH+H/3yQku4ediR7VrawpH3ifYCiLYMawT1HP2ran7mDtRVO2NqFEedUPDXZQjoTXUe0eEz2jG41rlSr3d11Ox1FcrWKp37Ohp38aPXtNfKkeJT608xCypNKr3LyrKnRoQBcSoykVMxmsletNshAF0ozC6RWlu3OtMMDhpYE0E5eCUdH7BMU25iKJ7cXyXQE6d2T83H7Vt2Ww0BfLWh+3fx2/O24+TL+9dXSqoI52bmRRcS0k0Oj6+ukUdhsIb11LSwGcwCdh1J9AKsnEexK2QrpekjdXAE+ax06GtG23QqxHxTHsn91h1z3G1LH4UXlrVYxltgYa47kb5EJAPqB+tWvQMQBoPr5+ZrBSTXVa9GRMpZxK/f7wiI1tn/dE1W8VZVXhCWHLTUTyNdY+yAjUD3qtcZ7Ju7l7TLMRlIj5GsmoxSatcjYSV8inBgWlQ6GdTsZ1G8UXieI5WJYATDZRoNttNtqEPZvGD/wBptOYgz6a0JieE3lIFxXSeo1Ncd6KblcjV9VVwCtjJadhM0ZxG5cttkuLkICnXchlDLHWQQa3PAwpGdXGbbMCunOKe8euLfuqbirlCquk7KCymeomPSuxixZNj9GaUlZXsKjTnMMh0ldYPr66U3sYeTEnX1E17AOqMUI5kqRtBOgrF5jmPduVI+63iX5HUe1MShCIPLYWcOAdBtVh7NYTPetoObCfQGT9JqrjFMAC4k9Rt866P/DLhhhsS33vBbHQffb9PY0qWRK6CUToJr1RzXprJQ03r1JOOdo7WDa2L4YJc0zqJyHqw3y+lQdqcWe4S7Ze4bRYFrmGyvcCEfEgIOblIGtQhY5qPvf5T8x+9cw4zx5DYVbWPu38tzO7XBBVYg27qW8jZeemoNJ/7etf9DBt5jG4oZvMA7TUtIumX4cOxGDJawe8t7m2f0HI+Yplg7lrEDvLc27i6GNGB6OuzCorN18P4XJe1sH3KdA3UflRd3BgsLi+F+TLsw6OB8QNZYY6fx68xfj8MpB6ExrE8429qzNQvdCjxEL7/AJVEcbb/ABCtii2Swq4AQRXOu1nBij5wNJ3/AEroFq+rfCQY6UHjxbuqVOvI6betIz4PqRryMxZdjOV4vUabUkxr7xVl7R8ONokcjqDVTxLVx1FqVM6SaatESCN63Rc1Ys4csfKnWC4cTsPeilKvyRA9i1yinPCsAWcdBRmA4QJE05wVgB4GlVjxOTVlSlSLPwS3lSlfbm34Lb9GZT/qUkfVRS3iPbnD4Z+5bvBljNlRWGvKc4Iqn9se274o5LLdxh1jxNGdyPMSQJ5Cu3HbFJWcyTt2HcKdlxVpkUuVcGBrodD6aE1dONY0ljy5RlJIHQ0s7KY1RhrCXrhVnhVzKgVyScjHLqZkbmrLiXy+G9btXAOasM49Vcz/AORopRk1wSE4xfJS8ZhxMjShguvpvVtxDcNYEl0tnYyxRh5EE0oxXBcLetMbGJczIDLDx1CwRMetaYajZH59iZ490rgVWxxk52VokH6cqd8LxiGSd9PbSaVt2XZIZ8RbJX77IUJH84zGay3A7ynOl7DtOpm4VBHl4d6dj1OPIuHyBPDOPaLBiM90rasnJmkvcABKLt4J0zk7TtBNNuH8ItWQMiAuN2fxu3mXaSTSTstfZLV0tlN0XCgUNIhVB0bocxo27xdWtm5Js3bbCUMSSPuMASCrDn+1YNVP+o1fCN2nxvYnXZPir9rFpctMv94ujIYkD7rr5dDVE7T8IFqCoaI1J1B8CidNtSaecSxy33W9a/u3tEGRAffxWz1BE+VGNgvtQksQrbFRqJBDTMjyINKxamUOF1/sdlwRkrfH86OW98cpB6RP9amXNcCMBLSFYD8XL510q32Aw/N7p91H5LTDBdisLbmFJmN2J22pss6a4sxLG0yodm+xuMu4lhftmzYUyzMVlhyVACZJ+Qrr1sC2qqqQqgKACIgCBtS/A4FLQhBA6UcreVLjLjkJokFx/wAH/l/SicKA2+hqFHqVHorKoQduMDabuw1nvdCRJ0HkRFVvhFy1hmItC5h9fGkd5ZY+ajUHzAB866RnRvjG30oTH4K0ynIqFuc/rVxaK5K5es4a5N5Etd9EMwCk5dz4omNBuKS3P4dpdJuSnjJf4Pxa9fOn3FLKWEzlVEAiVBJEg6dY2oLD4EuiuGuwwDCMRdXcT8ObTfanSj8E6KjKmyxHGA6RNaYe6EGVQYmQOnkPKo7PFUYaKZ5iNj0qQcSH4T9KSmnyiyDiVx2AyrtM0ClnTaJ5Dc+9Nf7RP4frQWKS4+ttYPT9R0o1JxKcbNLEgwN+g/UzUlq0WaJJJ5DYep50Vg+H3isXIHoTr60bbtLZEkjTkOX70x5FVgbHdCvtTgLIwx7wajY858q5jgez/wBoDPbMgEiDVo7ZcTa6GOyrMD9arHYvjHd3WtnZ9feuVPJCc6a/v5N8YSjC0ya3wa4u60ywNqNKtVog1O+DRtwKD/ypP4sJal+UV/DtGp1jWNvrQnaMq1tHRu6dWzHK+aRHwnQU9xnAyUfuzqVIAPWNK4rxG9ibTd1iHZXHJoEjqDzFa9KljTU0Jzz3VtZLxV2uOc114OpAIrTCpghHfJduMP8A5gqn1ASfrSxrimZaZB+8BB5GtcQEKllgeIaTMCKPm+BI4/tljctqiZlt6WrSkhRudzqeZJq28N/i1dsqVuYa2YBAySgB5ZliQKpvYvGNbxlt1iBKmRMqRqAOv9a63xTsVYv+NrZJPibKQDqOTATWvFJbHuFSXJR7/by7fy94yBmI0VdASeXzq+YSyrJ4ogQI0jbpVYt9jcJiQ1q1aCXlndyr5QYDEMTMfWrhiuBdxhRF2XspmuM+ivA8RH4dtKz6vPLPCKiuI+PY7T4445Nt8sr3EbaoZCJO+oBI9KrnF8e3dtlcBxqANNJ1/Og7vG++JNtWeN4DQJ2k7CfOnfYfhv2lzeLQlkg+D4s24AJ51zdLDMsqyR+Nef52bszxuDjLmykni2JR57wo28EnblIjatLnF77kt3q5tJIB9gdPXSul8d4Jh8ViLbXHaFALMfEbihp7omQRzE6xNO+11vDvwy9ZRFRVC92ttZGZSCug+RJ611pah5WpTab/AAjEovGtseF+TnvAuJ2gc19i7bQoygj+YzJq2cD46qpdNtD3NtGeC0tmDCRm6eKubWuGODCjXc9KtfBLLDB4m2TqVL+WhQR70EYY9zcfXrouU5tVIdL/ABETlaMep/YVqf4jGYFnTz3/ADqlrbA0I1PTWBU5w+wEAnU9aFYI1wwd7LVb7e3mOiqB6D2Myat/ZrGNi1YG+yuseFVTbqDFc2w2ECwOdW7spNp+8E6aczPWp9JFbmXgcH0k3rx/1KP9qipl4RbgS11vW6/6Giw4ZQwMhojlRCDUUO1EtgX9gYciGt5v8zM35ms/YLVhCtpFtgmYXQT1imJNB446VIrkliTiIlCD/wA0NRWLYCqOgA+lFnnNRU/wUAcE4nZvWw8KrwA69GH6dKYjEWvL5VXOE8KyQVaSsT0u2jqJ6MP1FWMWLfX61nwubgt/ZbCMIyudBoOcUxS2BWmFshRAqWmNlGrtFVftDj4nXanfFMVkQnpXOeL40uwHMmazajJtjQ/DC3Yr7TYrLa82NU/AXCHDDcGmXa7FS4XpSzApqKwPps2pHT+GYu9lByhhHI607scRH3lZfUUh7M3iVjpVosmdCK3YncUzDkVMnsXQ2xB9KC7Q9nLGNtlLygnkw+JT1BqPiHB2+Ow5RxrH3W8iK04Rx0k93fQ27g0kg5W9DTd1OpAV6OU9oewL4ZoClk/6n79DSy32enwostIk8vaa+hbqBhBAIPWlq8ItBtCtsHcyPpNMjBN8sFsofZPsnlYeHXmY0A+omumX7ZKMi+GREjceYrS3dw9pYDoB7a/KtLnE7IE5vkDTnKNUugKYg4VwBMPiDdDObpUqWZp8J2X0rbtDwy5fslDfaDyOUB45GAJoq/i7dyWBmOon9qCscSVvDPyn8iTQTWNrsZBysr+Jw7JgfsiN3ZJklU+LxTqw/OguznD7lnvDbukM0SsAg6/EQelWN3Rmgz8gPrFQnC2w2mf/ALh+1KdOuehtldw+AYMe+uElzK/dgk+UaVZEtd3hntAkknSdTDfEJ3//AGt72FtMQSs+rH96JBEeFdqFRjHom63bKscELclhr0ooX4wrIFALfF1ImQB9KsI13Ue4Fee7yAH0/KiTouUkzn6YZyZ7tj/pJo/D8Kusc3dv/wBpirpnfkDW0XOn0NM3/YTtKxY4VemShHuB9DFO8JgWAEleu/8AQ/nRbWLnKPetvsNxo1Aqt79E2ofYHidtLaqSTHQVOe0VsGcrfQfrSL+x3/EPrW39hyNW+Q/rVO2TgbN2pQfcPuwFAYvtOG+6B7k/kKjXgS82Y/IVsnBLY/EfU/0qKLJ8QUcdJ2ygeh/eoTxs9R8qaW+EWh935k1t/Zdr8A+tXUiWjCcMjnU9nAgMDPMV7Kepra0uo9aKgR2K8xqN2oTE4nKKAgr7U4kBI671zvFYlUzXW5aLVi7R4su0bVQO094khRsK5monunwb8MKiJ8RcNxyx5mmfD8ESQBQ2DtfD510TszwDZiR6UtRc3tiMnLarYx4Dw/Iop/aSprGDAolUArp48e1Uc+UrZCqVh7YO4EedEEQCaVviS2vLkKY2kVFNhH2lBpNAcXTvLZy6kaisEVoz5azvKOWIr16difnpFSAjJlOp9RTm5aW4PEopVi+Cc0cqfmKZFJq0DLjs27PYYOWQMAwMkGdj060N2Ot2sX37o0G3de0wI2g+Fh5EUMmDvpcU99EENKqATGsa8qfdhOGWrVu7etZh9puG6ytBCGT4Vj7upolFegG2Gr2dTNmLMT6CosV2d0JF5xAJACJyEjUin1a3R4W/yt+Ro9qB3M+dn7aY1tDcgkx4VUfTLXUuC9kjfw9q5cxuLzOoYhGtqoJ5DwTFcPT4v9X6V9Ldl1/9JY/yLS4JMtsS/wD87w5+O/jH9cRH+1RRGF7EYLDsL1tHN1JKs9648SCpMEwdCeVWbLUGL2jrv+1NUUCAViKlivZaNohC9F2LeoHQULEkUzsLAnrQlkhNYmvTWKhR4mtazWCashiTXoNZr1Qh/9k="/>
          <p:cNvSpPr>
            <a:spLocks noChangeAspect="1" noChangeArrowheads="1"/>
          </p:cNvSpPr>
          <p:nvPr/>
        </p:nvSpPr>
        <p:spPr bwMode="auto">
          <a:xfrm>
            <a:off x="304800"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MS PGothic" charset="0"/>
            </a:endParaRPr>
          </a:p>
        </p:txBody>
      </p:sp>
      <p:pic>
        <p:nvPicPr>
          <p:cNvPr id="4105" name="Picture 12" descr="http://www.bls.gov/ooh/images/3632.jpg">
            <a:hlinkClick r:id="rId7"/>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2383" y="4662520"/>
            <a:ext cx="2694452" cy="197354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685800" y="1674813"/>
            <a:ext cx="7772400" cy="4719637"/>
          </a:xfrm>
          <a:solidFill>
            <a:schemeClr val="bg1"/>
          </a:solidFill>
          <a:ln>
            <a:solidFill>
              <a:srgbClr val="1C1C1C"/>
            </a:solidFill>
            <a:miter lim="800000"/>
            <a:headEnd/>
            <a:tailEnd/>
          </a:ln>
        </p:spPr>
        <p:txBody>
          <a:bodyPr/>
          <a:lstStyle/>
          <a:p>
            <a:pPr eaLnBrk="1" hangingPunct="1">
              <a:lnSpc>
                <a:spcPct val="80000"/>
              </a:lnSpc>
            </a:pPr>
            <a:r>
              <a:rPr lang="en-US" sz="3600">
                <a:latin typeface="Calibri" charset="0"/>
              </a:rPr>
              <a:t>Clinical Trials</a:t>
            </a:r>
          </a:p>
          <a:p>
            <a:pPr lvl="1" eaLnBrk="1" hangingPunct="1">
              <a:lnSpc>
                <a:spcPct val="80000"/>
              </a:lnSpc>
            </a:pPr>
            <a:r>
              <a:rPr lang="en-US">
                <a:latin typeface="Calibri" charset="0"/>
              </a:rPr>
              <a:t>PAREXEL  Headquarters: 200 West Street Waltham, MA 02451-1163 USA Tel: +1 781 487 9900</a:t>
            </a:r>
            <a:br>
              <a:rPr lang="en-US">
                <a:latin typeface="Calibri" charset="0"/>
              </a:rPr>
            </a:br>
            <a:r>
              <a:rPr lang="en-US">
                <a:latin typeface="Calibri" charset="0"/>
                <a:hlinkClick r:id="rId2"/>
              </a:rPr>
              <a:t>http://www.parexel.com/</a:t>
            </a:r>
            <a:endParaRPr lang="en-US">
              <a:latin typeface="Calibri" charset="0"/>
            </a:endParaRPr>
          </a:p>
          <a:p>
            <a:pPr lvl="1" eaLnBrk="1" hangingPunct="1">
              <a:lnSpc>
                <a:spcPct val="80000"/>
              </a:lnSpc>
            </a:pPr>
            <a:r>
              <a:rPr lang="en-US">
                <a:latin typeface="Calibri" charset="0"/>
              </a:rPr>
              <a:t>Center Watch </a:t>
            </a:r>
            <a:r>
              <a:rPr lang="en-US" sz="2000">
                <a:latin typeface="Calibri" charset="0"/>
                <a:hlinkClick r:id="rId3"/>
              </a:rPr>
              <a:t>http://www.centerwatch.com/clinical-trials/listings/condition/242/diet-and-nutrition</a:t>
            </a:r>
            <a:r>
              <a:rPr lang="en-US" sz="2000">
                <a:latin typeface="Calibri" charset="0"/>
              </a:rPr>
              <a:t> </a:t>
            </a:r>
          </a:p>
          <a:p>
            <a:pPr lvl="1" eaLnBrk="1" hangingPunct="1">
              <a:lnSpc>
                <a:spcPct val="80000"/>
              </a:lnSpc>
            </a:pPr>
            <a:r>
              <a:rPr lang="en-US">
                <a:latin typeface="Calibri" charset="0"/>
              </a:rPr>
              <a:t>HSPH Nurses Study – Harvard </a:t>
            </a:r>
            <a:r>
              <a:rPr lang="en-US">
                <a:latin typeface="Calibri" charset="0"/>
                <a:hlinkClick r:id="rId4"/>
              </a:rPr>
              <a:t>http://www.channing.harvard.edu/nhs/</a:t>
            </a:r>
            <a:endParaRPr lang="en-US">
              <a:latin typeface="Calibri" charset="0"/>
            </a:endParaRPr>
          </a:p>
          <a:p>
            <a:pPr lvl="1" eaLnBrk="1" hangingPunct="1">
              <a:lnSpc>
                <a:spcPct val="80000"/>
              </a:lnSpc>
            </a:pPr>
            <a:r>
              <a:rPr lang="en-US">
                <a:latin typeface="Calibri" charset="0"/>
              </a:rPr>
              <a:t>USDA Human Nutrition Laboratory on Aging </a:t>
            </a:r>
            <a:r>
              <a:rPr lang="en-US">
                <a:latin typeface="Calibri" charset="0"/>
                <a:hlinkClick r:id="rId5"/>
              </a:rPr>
              <a:t>http://hnrca.tufts.edu/</a:t>
            </a:r>
            <a:r>
              <a:rPr lang="en-US">
                <a:latin typeface="Calibri" charset="0"/>
              </a:rPr>
              <a:t> </a:t>
            </a:r>
          </a:p>
        </p:txBody>
      </p:sp>
      <p:sp>
        <p:nvSpPr>
          <p:cNvPr id="2" name="Rectangle 1"/>
          <p:cNvSpPr/>
          <p:nvPr/>
        </p:nvSpPr>
        <p:spPr>
          <a:xfrm>
            <a:off x="318655" y="1"/>
            <a:ext cx="4225636" cy="1427018"/>
          </a:xfrm>
          <a:prstGeom prst="rect">
            <a:avLst/>
          </a:prstGeom>
        </p:spPr>
        <p:txBody>
          <a:bodyPr wrap="none">
            <a:prstTxWarp prst="textSlantUp">
              <a:avLst/>
            </a:prstTxWarp>
            <a:spAutoFit/>
          </a:bodyPr>
          <a:lstStyle/>
          <a:p>
            <a:pPr eaLnBrk="0" hangingPunct="0">
              <a:defRPr/>
            </a:pPr>
            <a:r>
              <a:rPr lang="en-US" b="1" dirty="0">
                <a:solidFill>
                  <a:srgbClr val="003399"/>
                </a:solidFill>
                <a:latin typeface="Tempus Sans ITC" pitchFamily="82" charset="0"/>
                <a:ea typeface="MS PGothic" pitchFamily="34" charset="-128"/>
                <a:cs typeface="+mn-cs"/>
              </a:rPr>
              <a:t>Research, cont.</a:t>
            </a:r>
            <a:endParaRPr lang="en-US" b="1" dirty="0">
              <a:latin typeface="Tempus Sans ITC" pitchFamily="82" charset="0"/>
              <a:ea typeface="MS PGothic" pitchFamily="34" charset="-128"/>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4960938" y="557213"/>
            <a:ext cx="3805237" cy="588962"/>
          </a:xfrm>
          <a:prstGeom prst="rect">
            <a:avLst/>
          </a:prstGeom>
          <a:solidFill>
            <a:schemeClr val="accent1">
              <a:lumMod val="40000"/>
              <a:lumOff val="60000"/>
            </a:schemeClr>
          </a:solidFill>
          <a:ln w="9525">
            <a:solidFill>
              <a:srgbClr val="6600CC"/>
            </a:solidFill>
            <a:miter lim="800000"/>
            <a:headEnd/>
            <a:tailEnd/>
          </a:ln>
        </p:spPr>
        <p:txBody>
          <a:bodyPr wrap="none">
            <a:spAutoFit/>
          </a:bodyPr>
          <a:lstStyle/>
          <a:p>
            <a:pPr eaLnBrk="0" hangingPunct="0">
              <a:defRPr/>
            </a:pPr>
            <a:r>
              <a:rPr lang="en-US" sz="3200" dirty="0">
                <a:solidFill>
                  <a:srgbClr val="006600"/>
                </a:solidFill>
                <a:latin typeface="Comic Sans MS" pitchFamily="66" charset="0"/>
                <a:ea typeface="+mn-ea"/>
                <a:cs typeface="+mn-cs"/>
              </a:rPr>
              <a:t>Additional Training</a:t>
            </a:r>
            <a:endParaRPr lang="en-US" dirty="0">
              <a:solidFill>
                <a:srgbClr val="006600"/>
              </a:solidFill>
              <a:latin typeface="Times New Roman" pitchFamily="18" charset="0"/>
              <a:ea typeface="+mn-ea"/>
              <a:cs typeface="+mn-cs"/>
            </a:endParaRPr>
          </a:p>
        </p:txBody>
      </p:sp>
      <p:sp>
        <p:nvSpPr>
          <p:cNvPr id="32771" name="Text Box 4"/>
          <p:cNvSpPr txBox="1">
            <a:spLocks noChangeArrowheads="1"/>
          </p:cNvSpPr>
          <p:nvPr/>
        </p:nvSpPr>
        <p:spPr bwMode="auto">
          <a:xfrm>
            <a:off x="790575" y="2284413"/>
            <a:ext cx="69103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3600" dirty="0" smtClean="0">
                <a:solidFill>
                  <a:srgbClr val="1C1C1C"/>
                </a:solidFill>
                <a:latin typeface="+mn-lt"/>
                <a:ea typeface="MS PGothic" pitchFamily="34" charset="-128"/>
                <a:cs typeface="Arial" pitchFamily="34" charset="0"/>
              </a:rPr>
              <a:t>Food Science Courses</a:t>
            </a:r>
          </a:p>
          <a:p>
            <a:pPr>
              <a:spcBef>
                <a:spcPct val="0"/>
              </a:spcBef>
              <a:buFont typeface="Webdings" pitchFamily="18" charset="2"/>
              <a:buChar char="ï"/>
              <a:defRPr/>
            </a:pPr>
            <a:r>
              <a:rPr lang="en-US" altLang="en-US" sz="3600" dirty="0" smtClean="0">
                <a:solidFill>
                  <a:srgbClr val="1C1C1C"/>
                </a:solidFill>
                <a:latin typeface="+mn-lt"/>
                <a:ea typeface="MS PGothic" pitchFamily="34" charset="-128"/>
                <a:cs typeface="Arial" pitchFamily="34" charset="0"/>
              </a:rPr>
              <a:t> Food Analysis</a:t>
            </a:r>
          </a:p>
          <a:p>
            <a:pPr>
              <a:spcBef>
                <a:spcPct val="0"/>
              </a:spcBef>
              <a:buFont typeface="Webdings" pitchFamily="18" charset="2"/>
              <a:buChar char="ï"/>
              <a:defRPr/>
            </a:pPr>
            <a:r>
              <a:rPr lang="en-US" altLang="en-US" sz="3600" dirty="0" smtClean="0">
                <a:solidFill>
                  <a:srgbClr val="1C1C1C"/>
                </a:solidFill>
                <a:latin typeface="+mn-lt"/>
                <a:ea typeface="MS PGothic" pitchFamily="34" charset="-128"/>
                <a:cs typeface="Arial" pitchFamily="34" charset="0"/>
              </a:rPr>
              <a:t> Food Chemistry</a:t>
            </a:r>
          </a:p>
          <a:p>
            <a:pPr>
              <a:spcBef>
                <a:spcPct val="0"/>
              </a:spcBef>
              <a:buFont typeface="Webdings" pitchFamily="18" charset="2"/>
              <a:buChar char="ï"/>
              <a:defRPr/>
            </a:pPr>
            <a:r>
              <a:rPr lang="en-US" altLang="en-US" sz="3600" dirty="0" smtClean="0">
                <a:solidFill>
                  <a:srgbClr val="1C1C1C"/>
                </a:solidFill>
                <a:latin typeface="+mn-lt"/>
                <a:ea typeface="MS PGothic" pitchFamily="34" charset="-128"/>
                <a:cs typeface="Arial" pitchFamily="34" charset="0"/>
              </a:rPr>
              <a:t> Food Microbiology</a:t>
            </a:r>
          </a:p>
          <a:p>
            <a:pPr>
              <a:spcBef>
                <a:spcPct val="0"/>
              </a:spcBef>
              <a:buFont typeface="Webdings" pitchFamily="18" charset="2"/>
              <a:buChar char="ï"/>
              <a:defRPr/>
            </a:pPr>
            <a:r>
              <a:rPr lang="en-US" altLang="en-US" sz="3600" dirty="0" smtClean="0">
                <a:solidFill>
                  <a:srgbClr val="1C1C1C"/>
                </a:solidFill>
                <a:latin typeface="+mn-lt"/>
                <a:ea typeface="MS PGothic" pitchFamily="34" charset="-128"/>
                <a:cs typeface="Arial" pitchFamily="34" charset="0"/>
              </a:rPr>
              <a:t> Food Engineering and Processing</a:t>
            </a:r>
          </a:p>
          <a:p>
            <a:pPr>
              <a:spcBef>
                <a:spcPct val="0"/>
              </a:spcBef>
              <a:buFontTx/>
              <a:buNone/>
              <a:defRPr/>
            </a:pPr>
            <a:r>
              <a:rPr lang="en-US" altLang="en-US" sz="3600" dirty="0" smtClean="0">
                <a:solidFill>
                  <a:srgbClr val="1C1C1C"/>
                </a:solidFill>
                <a:latin typeface="+mn-lt"/>
                <a:ea typeface="MS PGothic" pitchFamily="34" charset="-128"/>
                <a:cs typeface="Arial" pitchFamily="34" charset="0"/>
              </a:rPr>
              <a:t>Minor in Food Science</a:t>
            </a:r>
          </a:p>
          <a:p>
            <a:pPr>
              <a:spcBef>
                <a:spcPct val="0"/>
              </a:spcBef>
              <a:buFontTx/>
              <a:buNone/>
              <a:defRPr/>
            </a:pPr>
            <a:r>
              <a:rPr lang="en-US" altLang="en-US" sz="3600" dirty="0" smtClean="0">
                <a:solidFill>
                  <a:srgbClr val="1C1C1C"/>
                </a:solidFill>
                <a:latin typeface="+mn-lt"/>
                <a:ea typeface="MS PGothic" pitchFamily="34" charset="-128"/>
                <a:cs typeface="Arial" pitchFamily="34" charset="0"/>
              </a:rPr>
              <a:t>Take communications courses</a:t>
            </a:r>
          </a:p>
        </p:txBody>
      </p:sp>
      <p:sp>
        <p:nvSpPr>
          <p:cNvPr id="32772" name="WordArt 7"/>
          <p:cNvSpPr>
            <a:spLocks noChangeArrowheads="1" noChangeShapeType="1" noTextEdit="1"/>
          </p:cNvSpPr>
          <p:nvPr/>
        </p:nvSpPr>
        <p:spPr bwMode="auto">
          <a:xfrm>
            <a:off x="292100" y="0"/>
            <a:ext cx="3683000" cy="2060575"/>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Food Research</a:t>
            </a:r>
          </a:p>
        </p:txBody>
      </p:sp>
      <p:pic>
        <p:nvPicPr>
          <p:cNvPr id="32773" name="Picture 9" descr="hurto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795463"/>
            <a:ext cx="28003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8"/>
          <p:cNvSpPr txBox="1">
            <a:spLocks noChangeArrowheads="1"/>
          </p:cNvSpPr>
          <p:nvPr/>
        </p:nvSpPr>
        <p:spPr bwMode="auto">
          <a:xfrm>
            <a:off x="0" y="1845931"/>
            <a:ext cx="879830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Clr>
                <a:srgbClr val="6600CC"/>
              </a:buClr>
              <a:buFont typeface="Webdings" pitchFamily="18" charset="2"/>
              <a:buChar char=""/>
              <a:defRPr/>
            </a:pPr>
            <a:r>
              <a:rPr lang="en-US" altLang="en-US" sz="2800" b="1" dirty="0" smtClean="0">
                <a:solidFill>
                  <a:srgbClr val="5F5F5F"/>
                </a:solidFill>
                <a:latin typeface="+mn-lt"/>
                <a:ea typeface="MS PGothic" pitchFamily="34" charset="-128"/>
                <a:cs typeface="Arial" pitchFamily="34" charset="0"/>
              </a:rPr>
              <a:t>  </a:t>
            </a:r>
            <a:r>
              <a:rPr lang="en-US" altLang="en-US" dirty="0" smtClean="0">
                <a:latin typeface="+mn-lt"/>
                <a:ea typeface="MS PGothic" pitchFamily="34" charset="-128"/>
                <a:cs typeface="Arial" pitchFamily="34" charset="0"/>
              </a:rPr>
              <a:t>If you have any prior certifications </a:t>
            </a:r>
            <a:br>
              <a:rPr lang="en-US" altLang="en-US" dirty="0" smtClean="0">
                <a:latin typeface="+mn-lt"/>
                <a:ea typeface="MS PGothic" pitchFamily="34" charset="-128"/>
                <a:cs typeface="Arial" pitchFamily="34" charset="0"/>
              </a:rPr>
            </a:br>
            <a:r>
              <a:rPr lang="en-US" altLang="en-US" dirty="0" smtClean="0">
                <a:latin typeface="+mn-lt"/>
                <a:ea typeface="MS PGothic" pitchFamily="34" charset="-128"/>
                <a:cs typeface="Arial" pitchFamily="34" charset="0"/>
              </a:rPr>
              <a:t>	(e.g. Personal Trainer, Lifeguard, </a:t>
            </a:r>
            <a:br>
              <a:rPr lang="en-US" altLang="en-US" dirty="0" smtClean="0">
                <a:latin typeface="+mn-lt"/>
                <a:ea typeface="MS PGothic" pitchFamily="34" charset="-128"/>
                <a:cs typeface="Arial" pitchFamily="34" charset="0"/>
              </a:rPr>
            </a:br>
            <a:r>
              <a:rPr lang="en-US" altLang="en-US" dirty="0" smtClean="0">
                <a:latin typeface="+mn-lt"/>
                <a:ea typeface="MS PGothic" pitchFamily="34" charset="-128"/>
                <a:cs typeface="Arial" pitchFamily="34" charset="0"/>
              </a:rPr>
              <a:t>	First Aid, CPR, etc.) </a:t>
            </a:r>
            <a:r>
              <a:rPr lang="en-US" altLang="en-US" dirty="0" smtClean="0">
                <a:latin typeface="+mn-lt"/>
                <a:ea typeface="MS PGothic" pitchFamily="34" charset="-128"/>
                <a:cs typeface="Arial" pitchFamily="34" charset="0"/>
                <a:sym typeface="Symbol" pitchFamily="18" charset="2"/>
              </a:rPr>
              <a:t> keep these</a:t>
            </a:r>
            <a:br>
              <a:rPr lang="en-US" altLang="en-US" dirty="0" smtClean="0">
                <a:latin typeface="+mn-lt"/>
                <a:ea typeface="MS PGothic" pitchFamily="34" charset="-128"/>
                <a:cs typeface="Arial" pitchFamily="34" charset="0"/>
                <a:sym typeface="Symbol" pitchFamily="18" charset="2"/>
              </a:rPr>
            </a:br>
            <a:r>
              <a:rPr lang="en-US" altLang="en-US" dirty="0" smtClean="0">
                <a:latin typeface="+mn-lt"/>
                <a:ea typeface="MS PGothic" pitchFamily="34" charset="-128"/>
                <a:cs typeface="Arial" pitchFamily="34" charset="0"/>
                <a:sym typeface="Symbol" pitchFamily="18" charset="2"/>
              </a:rPr>
              <a:t>	up-to-date and documented</a:t>
            </a:r>
            <a:endParaRPr lang="en-US" altLang="en-US" dirty="0" smtClean="0">
              <a:solidFill>
                <a:srgbClr val="1C1C1C"/>
              </a:solidFill>
              <a:latin typeface="+mn-lt"/>
              <a:ea typeface="MS PGothic" pitchFamily="34" charset="-128"/>
              <a:cs typeface="Arial" pitchFamily="34" charset="0"/>
            </a:endParaRPr>
          </a:p>
          <a:p>
            <a:pPr>
              <a:spcBef>
                <a:spcPct val="0"/>
              </a:spcBef>
              <a:buClr>
                <a:srgbClr val="6600CC"/>
              </a:buClr>
              <a:buFont typeface="Webdings" pitchFamily="18" charset="2"/>
              <a:buChar char=""/>
              <a:defRPr/>
            </a:pPr>
            <a:r>
              <a:rPr lang="en-US" altLang="en-US" dirty="0" smtClean="0">
                <a:solidFill>
                  <a:srgbClr val="1C1C1C"/>
                </a:solidFill>
                <a:latin typeface="+mn-lt"/>
                <a:ea typeface="MS PGothic" pitchFamily="34" charset="-128"/>
                <a:cs typeface="Arial" pitchFamily="34" charset="0"/>
              </a:rPr>
              <a:t>  May work with variety of audiences - children,</a:t>
            </a:r>
            <a:br>
              <a:rPr lang="en-US" altLang="en-US" dirty="0" smtClean="0">
                <a:solidFill>
                  <a:srgbClr val="1C1C1C"/>
                </a:solidFill>
                <a:latin typeface="+mn-lt"/>
                <a:ea typeface="MS PGothic" pitchFamily="34" charset="-128"/>
                <a:cs typeface="Arial" pitchFamily="34" charset="0"/>
              </a:rPr>
            </a:br>
            <a:r>
              <a:rPr lang="en-US" altLang="en-US" dirty="0" smtClean="0">
                <a:solidFill>
                  <a:srgbClr val="1C1C1C"/>
                </a:solidFill>
                <a:latin typeface="+mn-lt"/>
                <a:ea typeface="MS PGothic" pitchFamily="34" charset="-128"/>
                <a:cs typeface="Arial" pitchFamily="34" charset="0"/>
              </a:rPr>
              <a:t>	 adults, elderly</a:t>
            </a:r>
          </a:p>
          <a:p>
            <a:pPr>
              <a:spcBef>
                <a:spcPct val="0"/>
              </a:spcBef>
              <a:buClr>
                <a:srgbClr val="6600CC"/>
              </a:buClr>
              <a:buFont typeface="Webdings" pitchFamily="18" charset="2"/>
              <a:buChar char=""/>
              <a:defRPr/>
            </a:pPr>
            <a:r>
              <a:rPr lang="en-US" altLang="en-US" dirty="0" smtClean="0">
                <a:solidFill>
                  <a:srgbClr val="1C1C1C"/>
                </a:solidFill>
                <a:latin typeface="+mn-lt"/>
                <a:ea typeface="MS PGothic" pitchFamily="34" charset="-128"/>
                <a:cs typeface="Arial" pitchFamily="34" charset="0"/>
              </a:rPr>
              <a:t>  Increased interest in diet analysis/software skills</a:t>
            </a:r>
          </a:p>
          <a:p>
            <a:pPr>
              <a:spcBef>
                <a:spcPct val="0"/>
              </a:spcBef>
              <a:buClr>
                <a:srgbClr val="6600CC"/>
              </a:buClr>
              <a:buFont typeface="Webdings" pitchFamily="18" charset="2"/>
              <a:buChar char=""/>
              <a:defRPr/>
            </a:pPr>
            <a:r>
              <a:rPr lang="en-US" altLang="en-US" dirty="0" smtClean="0">
                <a:solidFill>
                  <a:srgbClr val="1C1C1C"/>
                </a:solidFill>
                <a:latin typeface="+mn-lt"/>
                <a:ea typeface="MS PGothic" pitchFamily="34" charset="-128"/>
                <a:cs typeface="Arial" pitchFamily="34" charset="0"/>
              </a:rPr>
              <a:t>  Note: recent job posting for Nutritionist at </a:t>
            </a:r>
            <a:br>
              <a:rPr lang="en-US" altLang="en-US" dirty="0" smtClean="0">
                <a:solidFill>
                  <a:srgbClr val="1C1C1C"/>
                </a:solidFill>
                <a:latin typeface="+mn-lt"/>
                <a:ea typeface="MS PGothic" pitchFamily="34" charset="-128"/>
                <a:cs typeface="Arial" pitchFamily="34" charset="0"/>
              </a:rPr>
            </a:br>
            <a:r>
              <a:rPr lang="en-US" altLang="en-US" dirty="0" smtClean="0">
                <a:solidFill>
                  <a:srgbClr val="1C1C1C"/>
                </a:solidFill>
                <a:latin typeface="+mn-lt"/>
                <a:ea typeface="MS PGothic" pitchFamily="34" charset="-128"/>
                <a:cs typeface="Arial" pitchFamily="34" charset="0"/>
              </a:rPr>
              <a:t>	area YMCAs </a:t>
            </a:r>
          </a:p>
          <a:p>
            <a:pPr marL="457200" lvl="1" indent="0">
              <a:spcBef>
                <a:spcPct val="0"/>
              </a:spcBef>
              <a:buClr>
                <a:srgbClr val="6600CC"/>
              </a:buClr>
              <a:buNone/>
              <a:defRPr/>
            </a:pPr>
            <a:r>
              <a:rPr lang="en-US" altLang="en-US" sz="2400" dirty="0" smtClean="0">
                <a:solidFill>
                  <a:srgbClr val="1C1C1C"/>
                </a:solidFill>
                <a:latin typeface="+mn-lt"/>
                <a:ea typeface="MS PGothic" pitchFamily="34" charset="-128"/>
                <a:cs typeface="Arial" pitchFamily="34" charset="0"/>
                <a:hlinkClick r:id="rId2"/>
              </a:rPr>
              <a:t>http://www.ymca.net/career-opportunities/open-positions.html</a:t>
            </a:r>
            <a:endParaRPr lang="en-US" altLang="en-US" sz="2400" dirty="0" smtClean="0">
              <a:solidFill>
                <a:srgbClr val="1C1C1C"/>
              </a:solidFill>
              <a:latin typeface="+mn-lt"/>
              <a:ea typeface="MS PGothic" pitchFamily="34" charset="-128"/>
              <a:cs typeface="Arial" pitchFamily="34" charset="0"/>
            </a:endParaRPr>
          </a:p>
        </p:txBody>
      </p:sp>
      <p:sp>
        <p:nvSpPr>
          <p:cNvPr id="33795" name="WordArt 1031"/>
          <p:cNvSpPr>
            <a:spLocks noChangeArrowheads="1" noChangeShapeType="1" noTextEdit="1"/>
          </p:cNvSpPr>
          <p:nvPr/>
        </p:nvSpPr>
        <p:spPr bwMode="auto">
          <a:xfrm>
            <a:off x="423863" y="111795"/>
            <a:ext cx="3190875" cy="1708150"/>
          </a:xfrm>
          <a:prstGeom prst="rect">
            <a:avLst/>
          </a:prstGeom>
        </p:spPr>
        <p:txBody>
          <a:bodyPr wrap="none" fromWordArt="1">
            <a:prstTxWarp prst="textSlantUp">
              <a:avLst>
                <a:gd name="adj" fmla="val 35949"/>
              </a:avLst>
            </a:prstTxWarp>
          </a:bodyPr>
          <a:lstStyle/>
          <a:p>
            <a:pPr algn="ctr"/>
            <a:r>
              <a:rPr lang="en-US" sz="3600" b="1" kern="10" dirty="0">
                <a:ln w="9525">
                  <a:solidFill>
                    <a:srgbClr val="6600CC"/>
                  </a:solidFill>
                  <a:round/>
                  <a:headEnd/>
                  <a:tailEnd/>
                </a:ln>
                <a:solidFill>
                  <a:srgbClr val="003399"/>
                </a:solidFill>
                <a:latin typeface="Tempus Sans ITC"/>
                <a:ea typeface="Tempus Sans ITC"/>
                <a:cs typeface="Tempus Sans ITC"/>
              </a:rPr>
              <a:t>Sports</a:t>
            </a:r>
          </a:p>
        </p:txBody>
      </p:sp>
      <p:pic>
        <p:nvPicPr>
          <p:cNvPr id="33796" name="Picture 1033" descr="johnsonjet7000treadm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265113"/>
            <a:ext cx="2060575" cy="1882775"/>
          </a:xfrm>
          <a:prstGeom prst="rect">
            <a:avLst/>
          </a:prstGeom>
          <a:noFill/>
          <a:ln w="9525">
            <a:solidFill>
              <a:srgbClr val="1C1C1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14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2300" y="0"/>
            <a:ext cx="5359260" cy="6858000"/>
          </a:xfrm>
          <a:prstGeom prst="rect">
            <a:avLst/>
          </a:prstGeom>
          <a:ln>
            <a:solidFill>
              <a:schemeClr val="tx1"/>
            </a:solidFill>
          </a:ln>
        </p:spPr>
      </p:pic>
    </p:spTree>
    <p:extLst>
      <p:ext uri="{BB962C8B-B14F-4D97-AF65-F5344CB8AC3E}">
        <p14:creationId xmlns:p14="http://schemas.microsoft.com/office/powerpoint/2010/main" val="3573461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0" y="2371725"/>
            <a:ext cx="91440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hangingPunct="0">
              <a:buFont typeface="Webdings" pitchFamily="18" charset="2"/>
              <a:buChar char=""/>
              <a:defRPr/>
            </a:pPr>
            <a:r>
              <a:rPr lang="en-US" sz="3600" dirty="0" smtClean="0">
                <a:solidFill>
                  <a:srgbClr val="1C1C1C"/>
                </a:solidFill>
                <a:latin typeface="+mn-lt"/>
                <a:cs typeface="+mn-cs"/>
              </a:rPr>
              <a:t>ACE (American Council on Exercise) Certifications:</a:t>
            </a:r>
          </a:p>
          <a:p>
            <a:pPr marL="800100" lvl="1" indent="-342900" eaLnBrk="0" hangingPunct="0">
              <a:buFont typeface="Arial" pitchFamily="34" charset="0"/>
              <a:buChar char="•"/>
              <a:defRPr/>
            </a:pPr>
            <a:r>
              <a:rPr lang="en-US" sz="2800" dirty="0" smtClean="0">
                <a:solidFill>
                  <a:srgbClr val="1C1C1C"/>
                </a:solidFill>
                <a:latin typeface="+mn-lt"/>
                <a:cs typeface="+mn-cs"/>
              </a:rPr>
              <a:t>	</a:t>
            </a:r>
            <a:r>
              <a:rPr lang="en-US" sz="2800" dirty="0" smtClean="0">
                <a:solidFill>
                  <a:srgbClr val="006600"/>
                </a:solidFill>
                <a:latin typeface="+mn-lt"/>
                <a:cs typeface="+mn-cs"/>
              </a:rPr>
              <a:t>Group Fitness Instructor</a:t>
            </a:r>
          </a:p>
          <a:p>
            <a:pPr marL="800100" lvl="1" indent="-342900" eaLnBrk="0" hangingPunct="0">
              <a:buFont typeface="Arial" pitchFamily="34" charset="0"/>
              <a:buChar char="•"/>
              <a:defRPr/>
            </a:pPr>
            <a:r>
              <a:rPr lang="en-US" sz="2800" dirty="0" smtClean="0">
                <a:solidFill>
                  <a:srgbClr val="1C1C1C"/>
                </a:solidFill>
                <a:latin typeface="+mn-lt"/>
                <a:cs typeface="+mn-cs"/>
              </a:rPr>
              <a:t>	</a:t>
            </a:r>
            <a:r>
              <a:rPr lang="en-US" sz="2800" dirty="0">
                <a:solidFill>
                  <a:srgbClr val="C00000"/>
                </a:solidFill>
                <a:latin typeface="+mn-lt"/>
                <a:cs typeface="+mn-cs"/>
              </a:rPr>
              <a:t>H</a:t>
            </a:r>
            <a:r>
              <a:rPr lang="en-US" sz="2800" dirty="0" smtClean="0">
                <a:solidFill>
                  <a:srgbClr val="C00000"/>
                </a:solidFill>
                <a:latin typeface="+mn-lt"/>
                <a:cs typeface="+mn-cs"/>
              </a:rPr>
              <a:t>ealth coach</a:t>
            </a:r>
          </a:p>
          <a:p>
            <a:pPr marL="800100" lvl="1" indent="-342900" eaLnBrk="0" hangingPunct="0">
              <a:buFont typeface="Arial" pitchFamily="34" charset="0"/>
              <a:buChar char="•"/>
              <a:defRPr/>
            </a:pPr>
            <a:r>
              <a:rPr lang="en-US" sz="2800" dirty="0" smtClean="0">
                <a:solidFill>
                  <a:srgbClr val="1C1C1C"/>
                </a:solidFill>
                <a:latin typeface="+mn-lt"/>
                <a:cs typeface="+mn-cs"/>
              </a:rPr>
              <a:t>	</a:t>
            </a:r>
            <a:r>
              <a:rPr lang="en-US" sz="2800" dirty="0" smtClean="0">
                <a:solidFill>
                  <a:srgbClr val="009999"/>
                </a:solidFill>
                <a:latin typeface="+mn-lt"/>
                <a:cs typeface="+mn-cs"/>
              </a:rPr>
              <a:t>Personal Trainer</a:t>
            </a:r>
          </a:p>
          <a:p>
            <a:pPr marL="800100" lvl="1" indent="-342900" eaLnBrk="0" hangingPunct="0">
              <a:buFont typeface="Arial" pitchFamily="34" charset="0"/>
              <a:buChar char="•"/>
              <a:defRPr/>
            </a:pPr>
            <a:r>
              <a:rPr lang="en-US" sz="2800" dirty="0" smtClean="0">
                <a:latin typeface="+mn-lt"/>
                <a:cs typeface="+mn-cs"/>
              </a:rPr>
              <a:t> </a:t>
            </a:r>
            <a:r>
              <a:rPr lang="en-US" sz="2800" dirty="0" smtClean="0">
                <a:solidFill>
                  <a:schemeClr val="accent6">
                    <a:lumMod val="50000"/>
                  </a:schemeClr>
                </a:solidFill>
                <a:latin typeface="+mn-lt"/>
                <a:cs typeface="+mn-cs"/>
              </a:rPr>
              <a:t>Fitness Nutrition Specialty Certification</a:t>
            </a:r>
            <a:r>
              <a:rPr lang="en-US" sz="2800" dirty="0" smtClean="0">
                <a:solidFill>
                  <a:srgbClr val="009999"/>
                </a:solidFill>
                <a:latin typeface="+mn-lt"/>
                <a:cs typeface="+mn-cs"/>
              </a:rPr>
              <a:t/>
            </a:r>
            <a:br>
              <a:rPr lang="en-US" sz="2800" dirty="0" smtClean="0">
                <a:solidFill>
                  <a:srgbClr val="009999"/>
                </a:solidFill>
                <a:latin typeface="+mn-lt"/>
                <a:cs typeface="+mn-cs"/>
              </a:rPr>
            </a:br>
            <a:r>
              <a:rPr lang="en-US" sz="3200" dirty="0" smtClean="0">
                <a:solidFill>
                  <a:srgbClr val="1C1C1C"/>
                </a:solidFill>
                <a:latin typeface="+mn-lt"/>
                <a:cs typeface="+mn-cs"/>
              </a:rPr>
              <a:t>800-234-9229   </a:t>
            </a:r>
            <a:r>
              <a:rPr lang="en-US" sz="3200" dirty="0" smtClean="0">
                <a:solidFill>
                  <a:srgbClr val="1C1C1C"/>
                </a:solidFill>
                <a:latin typeface="+mn-lt"/>
                <a:cs typeface="+mn-cs"/>
                <a:hlinkClick r:id="rId2"/>
              </a:rPr>
              <a:t>www.acefitness.org</a:t>
            </a:r>
            <a:r>
              <a:rPr lang="en-US" sz="3200" dirty="0" smtClean="0">
                <a:solidFill>
                  <a:srgbClr val="1C1C1C"/>
                </a:solidFill>
                <a:latin typeface="+mn-lt"/>
                <a:cs typeface="+mn-cs"/>
              </a:rPr>
              <a:t> </a:t>
            </a:r>
            <a:endParaRPr lang="en-US" sz="2800" dirty="0" smtClean="0">
              <a:solidFill>
                <a:srgbClr val="1C1C1C"/>
              </a:solidFill>
              <a:latin typeface="+mn-lt"/>
              <a:cs typeface="+mn-cs"/>
            </a:endParaRPr>
          </a:p>
          <a:p>
            <a:pPr eaLnBrk="0" hangingPunct="0">
              <a:buFont typeface="Webdings" pitchFamily="18" charset="2"/>
              <a:buChar char=""/>
              <a:defRPr/>
            </a:pPr>
            <a:r>
              <a:rPr lang="en-US" sz="3600" dirty="0" smtClean="0">
                <a:solidFill>
                  <a:srgbClr val="1C1C1C"/>
                </a:solidFill>
                <a:latin typeface="+mn-lt"/>
                <a:cs typeface="+mn-cs"/>
              </a:rPr>
              <a:t>ACSM American College of Sports Medicine</a:t>
            </a:r>
          </a:p>
          <a:p>
            <a:pPr eaLnBrk="0" hangingPunct="0">
              <a:buFont typeface="Webdings" pitchFamily="18" charset="2"/>
              <a:buNone/>
              <a:defRPr/>
            </a:pPr>
            <a:r>
              <a:rPr lang="en-US" sz="2800" dirty="0" smtClean="0">
                <a:solidFill>
                  <a:srgbClr val="1C1C1C"/>
                </a:solidFill>
                <a:latin typeface="+mn-lt"/>
                <a:cs typeface="+mn-cs"/>
              </a:rPr>
              <a:t>	</a:t>
            </a:r>
            <a:r>
              <a:rPr lang="en-US" sz="3200" dirty="0" smtClean="0">
                <a:solidFill>
                  <a:srgbClr val="1C1C1C"/>
                </a:solidFill>
                <a:latin typeface="+mn-lt"/>
                <a:cs typeface="+mn-cs"/>
              </a:rPr>
              <a:t>317-637-9200  </a:t>
            </a:r>
            <a:r>
              <a:rPr lang="en-US" sz="3200" dirty="0" smtClean="0">
                <a:solidFill>
                  <a:srgbClr val="1C1C1C"/>
                </a:solidFill>
                <a:latin typeface="+mn-lt"/>
                <a:cs typeface="+mn-cs"/>
                <a:hlinkClick r:id="rId3"/>
              </a:rPr>
              <a:t>www.acsm.org</a:t>
            </a:r>
            <a:r>
              <a:rPr lang="en-US" sz="3200" dirty="0" smtClean="0">
                <a:solidFill>
                  <a:srgbClr val="1C1C1C"/>
                </a:solidFill>
                <a:latin typeface="+mn-lt"/>
                <a:cs typeface="+mn-cs"/>
              </a:rPr>
              <a:t> </a:t>
            </a:r>
          </a:p>
        </p:txBody>
      </p:sp>
      <p:sp>
        <p:nvSpPr>
          <p:cNvPr id="29699" name="Text Box 5"/>
          <p:cNvSpPr txBox="1">
            <a:spLocks noChangeArrowheads="1"/>
          </p:cNvSpPr>
          <p:nvPr/>
        </p:nvSpPr>
        <p:spPr bwMode="auto">
          <a:xfrm>
            <a:off x="4572000" y="371475"/>
            <a:ext cx="3159125" cy="650875"/>
          </a:xfrm>
          <a:prstGeom prst="rect">
            <a:avLst/>
          </a:prstGeom>
          <a:solidFill>
            <a:schemeClr val="accent1">
              <a:lumMod val="40000"/>
              <a:lumOff val="60000"/>
            </a:schemeClr>
          </a:solidFill>
          <a:ln w="9525">
            <a:solidFill>
              <a:srgbClr val="6600CC"/>
            </a:solidFill>
            <a:miter lim="800000"/>
            <a:headEnd/>
            <a:tailEnd/>
          </a:ln>
        </p:spPr>
        <p:txBody>
          <a:bodyPr wrap="none">
            <a:spAutoFit/>
          </a:bodyPr>
          <a:lstStyle/>
          <a:p>
            <a:pPr eaLnBrk="0" hangingPunct="0">
              <a:defRPr/>
            </a:pPr>
            <a:r>
              <a:rPr lang="en-US" sz="3600" dirty="0">
                <a:solidFill>
                  <a:srgbClr val="006600"/>
                </a:solidFill>
                <a:latin typeface="Comic Sans MS" pitchFamily="66" charset="0"/>
                <a:ea typeface="+mn-ea"/>
                <a:cs typeface="+mn-cs"/>
              </a:rPr>
              <a:t>Certifications</a:t>
            </a:r>
            <a:endParaRPr lang="en-US" dirty="0">
              <a:solidFill>
                <a:srgbClr val="006600"/>
              </a:solidFill>
              <a:latin typeface="Times New Roman" pitchFamily="18" charset="0"/>
              <a:ea typeface="+mn-ea"/>
              <a:cs typeface="+mn-cs"/>
            </a:endParaRPr>
          </a:p>
        </p:txBody>
      </p:sp>
      <p:sp>
        <p:nvSpPr>
          <p:cNvPr id="34820" name="WordArt 9"/>
          <p:cNvSpPr>
            <a:spLocks noChangeArrowheads="1" noChangeShapeType="1" noTextEdit="1"/>
          </p:cNvSpPr>
          <p:nvPr/>
        </p:nvSpPr>
        <p:spPr bwMode="auto">
          <a:xfrm>
            <a:off x="292100" y="0"/>
            <a:ext cx="3683000" cy="2060575"/>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Sports</a:t>
            </a:r>
          </a:p>
        </p:txBody>
      </p:sp>
      <p:pic>
        <p:nvPicPr>
          <p:cNvPr id="34821" name="Picture 3" descr="ace-uss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75100" y="1300163"/>
            <a:ext cx="1739900" cy="1071562"/>
          </a:xfrm>
          <a:prstGeom prst="rect">
            <a:avLst/>
          </a:prstGeom>
          <a:noFill/>
          <a:ln w="9525">
            <a:solidFill>
              <a:srgbClr val="1C1C1C"/>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5" descr="acsmlogo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75463" y="1196975"/>
            <a:ext cx="1174750" cy="1174750"/>
          </a:xfrm>
          <a:prstGeom prst="rect">
            <a:avLst/>
          </a:prstGeom>
          <a:noFill/>
          <a:ln w="9525">
            <a:solidFill>
              <a:srgbClr val="1C1C1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406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Text Box 3"/>
          <p:cNvSpPr txBox="1">
            <a:spLocks noChangeArrowheads="1"/>
          </p:cNvSpPr>
          <p:nvPr/>
        </p:nvSpPr>
        <p:spPr bwMode="auto">
          <a:xfrm>
            <a:off x="4816475" y="812800"/>
            <a:ext cx="3805238" cy="588963"/>
          </a:xfrm>
          <a:prstGeom prst="rect">
            <a:avLst/>
          </a:prstGeom>
          <a:solidFill>
            <a:schemeClr val="accent1">
              <a:lumMod val="40000"/>
              <a:lumOff val="60000"/>
            </a:schemeClr>
          </a:solidFill>
          <a:ln w="9525">
            <a:solidFill>
              <a:srgbClr val="6600CC"/>
            </a:solidFill>
            <a:miter lim="800000"/>
            <a:headEnd/>
            <a:tailEnd/>
          </a:ln>
        </p:spPr>
        <p:txBody>
          <a:bodyPr wrap="none">
            <a:spAutoFit/>
          </a:bodyPr>
          <a:lstStyle/>
          <a:p>
            <a:pPr eaLnBrk="0" hangingPunct="0">
              <a:defRPr/>
            </a:pPr>
            <a:r>
              <a:rPr lang="en-US" sz="3200" dirty="0">
                <a:solidFill>
                  <a:srgbClr val="006600"/>
                </a:solidFill>
                <a:latin typeface="Comic Sans MS" pitchFamily="66" charset="0"/>
                <a:ea typeface="+mn-ea"/>
                <a:cs typeface="+mn-cs"/>
              </a:rPr>
              <a:t>Additional Training</a:t>
            </a:r>
            <a:endParaRPr lang="en-US" dirty="0">
              <a:solidFill>
                <a:srgbClr val="006600"/>
              </a:solidFill>
              <a:latin typeface="Times New Roman" pitchFamily="18" charset="0"/>
              <a:ea typeface="+mn-ea"/>
              <a:cs typeface="+mn-cs"/>
            </a:endParaRPr>
          </a:p>
        </p:txBody>
      </p:sp>
      <p:sp>
        <p:nvSpPr>
          <p:cNvPr id="35843" name="Text Box 4"/>
          <p:cNvSpPr txBox="1">
            <a:spLocks noChangeArrowheads="1"/>
          </p:cNvSpPr>
          <p:nvPr/>
        </p:nvSpPr>
        <p:spPr bwMode="auto">
          <a:xfrm>
            <a:off x="901700" y="2060575"/>
            <a:ext cx="36195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3600" dirty="0" smtClean="0">
                <a:solidFill>
                  <a:srgbClr val="1C1C1C"/>
                </a:solidFill>
                <a:latin typeface="+mn-lt"/>
                <a:ea typeface="MS PGothic" pitchFamily="34" charset="-128"/>
                <a:cs typeface="Arial" pitchFamily="34" charset="0"/>
              </a:rPr>
              <a:t> First Aid</a:t>
            </a:r>
          </a:p>
          <a:p>
            <a:pPr>
              <a:spcBef>
                <a:spcPct val="0"/>
              </a:spcBef>
              <a:buFontTx/>
              <a:buNone/>
              <a:defRPr/>
            </a:pPr>
            <a:endParaRPr lang="en-US" altLang="en-US" sz="3600" dirty="0" smtClean="0">
              <a:solidFill>
                <a:srgbClr val="1C1C1C"/>
              </a:solidFill>
              <a:latin typeface="+mn-lt"/>
              <a:ea typeface="MS PGothic" pitchFamily="34" charset="-128"/>
              <a:cs typeface="Arial" pitchFamily="34" charset="0"/>
            </a:endParaRPr>
          </a:p>
          <a:p>
            <a:pPr>
              <a:spcBef>
                <a:spcPct val="0"/>
              </a:spcBef>
              <a:buFontTx/>
              <a:buNone/>
              <a:defRPr/>
            </a:pPr>
            <a:r>
              <a:rPr lang="en-US" altLang="en-US" sz="3600" dirty="0" smtClean="0">
                <a:solidFill>
                  <a:srgbClr val="1C1C1C"/>
                </a:solidFill>
                <a:latin typeface="+mn-lt"/>
                <a:ea typeface="MS PGothic" pitchFamily="34" charset="-128"/>
                <a:cs typeface="Arial" pitchFamily="34" charset="0"/>
              </a:rPr>
              <a:t>CPR</a:t>
            </a:r>
          </a:p>
          <a:p>
            <a:pPr>
              <a:spcBef>
                <a:spcPct val="0"/>
              </a:spcBef>
              <a:buFontTx/>
              <a:buNone/>
              <a:defRPr/>
            </a:pPr>
            <a:endParaRPr lang="en-US" altLang="en-US" sz="3600" dirty="0" smtClean="0">
              <a:solidFill>
                <a:srgbClr val="1C1C1C"/>
              </a:solidFill>
              <a:latin typeface="+mn-lt"/>
              <a:ea typeface="MS PGothic" pitchFamily="34" charset="-128"/>
              <a:cs typeface="Arial" pitchFamily="34" charset="0"/>
            </a:endParaRPr>
          </a:p>
          <a:p>
            <a:pPr>
              <a:spcBef>
                <a:spcPct val="0"/>
              </a:spcBef>
              <a:buFontTx/>
              <a:buNone/>
              <a:defRPr/>
            </a:pPr>
            <a:r>
              <a:rPr lang="en-US" altLang="en-US" sz="3600" dirty="0" smtClean="0">
                <a:solidFill>
                  <a:srgbClr val="1C1C1C"/>
                </a:solidFill>
                <a:latin typeface="+mn-lt"/>
                <a:ea typeface="MS PGothic" pitchFamily="34" charset="-128"/>
                <a:cs typeface="Arial" pitchFamily="34" charset="0"/>
              </a:rPr>
              <a:t>Water Safety</a:t>
            </a:r>
          </a:p>
          <a:p>
            <a:pPr>
              <a:spcBef>
                <a:spcPct val="0"/>
              </a:spcBef>
              <a:buFontTx/>
              <a:buNone/>
              <a:defRPr/>
            </a:pPr>
            <a:endParaRPr lang="en-US" altLang="en-US" sz="3600" dirty="0" smtClean="0">
              <a:solidFill>
                <a:srgbClr val="1C1C1C"/>
              </a:solidFill>
              <a:latin typeface="+mn-lt"/>
              <a:ea typeface="MS PGothic" pitchFamily="34" charset="-128"/>
              <a:cs typeface="Arial" pitchFamily="34" charset="0"/>
            </a:endParaRPr>
          </a:p>
          <a:p>
            <a:pPr>
              <a:spcBef>
                <a:spcPct val="0"/>
              </a:spcBef>
              <a:buFontTx/>
              <a:buNone/>
              <a:defRPr/>
            </a:pPr>
            <a:r>
              <a:rPr lang="en-US" altLang="en-US" sz="3600" dirty="0" smtClean="0">
                <a:solidFill>
                  <a:srgbClr val="1C1C1C"/>
                </a:solidFill>
                <a:latin typeface="+mn-lt"/>
                <a:ea typeface="MS PGothic" pitchFamily="34" charset="-128"/>
                <a:cs typeface="Arial" pitchFamily="34" charset="0"/>
              </a:rPr>
              <a:t>Yoga</a:t>
            </a:r>
          </a:p>
        </p:txBody>
      </p:sp>
      <p:graphicFrame>
        <p:nvGraphicFramePr>
          <p:cNvPr id="35844" name="Object 7"/>
          <p:cNvGraphicFramePr>
            <a:graphicFrameLocks noChangeAspect="1"/>
          </p:cNvGraphicFramePr>
          <p:nvPr/>
        </p:nvGraphicFramePr>
        <p:xfrm>
          <a:off x="6483350" y="3549650"/>
          <a:ext cx="1698625" cy="2057400"/>
        </p:xfrm>
        <a:graphic>
          <a:graphicData uri="http://schemas.openxmlformats.org/presentationml/2006/ole">
            <mc:AlternateContent xmlns:mc="http://schemas.openxmlformats.org/markup-compatibility/2006">
              <mc:Choice xmlns:v="urn:schemas-microsoft-com:vml" Requires="v">
                <p:oleObj spid="_x0000_s35891" name="Clip" r:id="rId3" imgW="1176537" imgH="1414719" progId="MS_ClipArt_Gallery.2">
                  <p:embed/>
                </p:oleObj>
              </mc:Choice>
              <mc:Fallback>
                <p:oleObj name="Clip" r:id="rId3" imgW="1176537" imgH="1414719"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350" y="3549650"/>
                        <a:ext cx="1698625" cy="2057400"/>
                      </a:xfrm>
                      <a:prstGeom prst="rect">
                        <a:avLst/>
                      </a:prstGeom>
                      <a:noFill/>
                      <a:ln w="9525">
                        <a:solidFill>
                          <a:srgbClr val="1C1C1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5845" name="WordArt 9"/>
          <p:cNvSpPr>
            <a:spLocks noChangeArrowheads="1" noChangeShapeType="1" noTextEdit="1"/>
          </p:cNvSpPr>
          <p:nvPr/>
        </p:nvSpPr>
        <p:spPr bwMode="auto">
          <a:xfrm>
            <a:off x="292100" y="0"/>
            <a:ext cx="3683000" cy="2060575"/>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Sports</a:t>
            </a:r>
          </a:p>
        </p:txBody>
      </p:sp>
      <p:pic>
        <p:nvPicPr>
          <p:cNvPr id="35846" name="Picture 11" descr="Red_Cross_sma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10138" y="2081213"/>
            <a:ext cx="148431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3" descr="C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31025" y="1895475"/>
            <a:ext cx="1250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WordArt 9"/>
          <p:cNvSpPr>
            <a:spLocks noChangeArrowheads="1" noChangeShapeType="1" noTextEdit="1"/>
          </p:cNvSpPr>
          <p:nvPr/>
        </p:nvSpPr>
        <p:spPr bwMode="auto">
          <a:xfrm>
            <a:off x="292100" y="0"/>
            <a:ext cx="3683000" cy="2060575"/>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Sports</a:t>
            </a:r>
          </a:p>
        </p:txBody>
      </p:sp>
      <p:pic>
        <p:nvPicPr>
          <p:cNvPr id="54274" name="Picture 2" descr="http://www.americankinesiology.org/AcuCustom/Sitename/DAM/128/feature_Career_Ce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9144000" cy="44399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2100" y="3092335"/>
            <a:ext cx="1470198" cy="964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292100" y="3092334"/>
            <a:ext cx="3249122" cy="631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92099" y="4439976"/>
            <a:ext cx="3880889" cy="631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 Box 3"/>
          <p:cNvSpPr txBox="1">
            <a:spLocks noChangeArrowheads="1"/>
          </p:cNvSpPr>
          <p:nvPr/>
        </p:nvSpPr>
        <p:spPr bwMode="auto">
          <a:xfrm>
            <a:off x="4572000" y="240984"/>
            <a:ext cx="4572000" cy="1938992"/>
          </a:xfrm>
          <a:prstGeom prst="rect">
            <a:avLst/>
          </a:prstGeom>
          <a:solidFill>
            <a:schemeClr val="accent1">
              <a:lumMod val="40000"/>
              <a:lumOff val="60000"/>
            </a:schemeClr>
          </a:solidFill>
          <a:ln w="9525">
            <a:solidFill>
              <a:srgbClr val="6600CC"/>
            </a:solidFill>
            <a:miter lim="800000"/>
            <a:headEnd/>
            <a:tailEnd/>
          </a:ln>
        </p:spPr>
        <p:txBody>
          <a:bodyPr wrap="square">
            <a:spAutoFit/>
          </a:bodyPr>
          <a:lstStyle/>
          <a:p>
            <a:pPr eaLnBrk="0" hangingPunct="0">
              <a:defRPr/>
            </a:pPr>
            <a:r>
              <a:rPr lang="en-US" dirty="0">
                <a:solidFill>
                  <a:srgbClr val="006600"/>
                </a:solidFill>
                <a:latin typeface="Comic Sans MS" pitchFamily="66" charset="0"/>
                <a:ea typeface="+mn-ea"/>
                <a:cs typeface="+mn-cs"/>
                <a:hlinkClick r:id="rId3"/>
              </a:rPr>
              <a:t>http://www.americankinesiology.org/careers-in-kinesiology/careers-in-kinesiology/careers-in-kinesiology</a:t>
            </a:r>
            <a:endParaRPr lang="en-US" dirty="0">
              <a:solidFill>
                <a:srgbClr val="006600"/>
              </a:solidFill>
              <a:latin typeface="Times New Roman" pitchFamily="18" charset="0"/>
              <a:ea typeface="+mn-ea"/>
              <a:cs typeface="+mn-cs"/>
            </a:endParaRPr>
          </a:p>
        </p:txBody>
      </p:sp>
    </p:spTree>
    <p:extLst>
      <p:ext uri="{BB962C8B-B14F-4D97-AF65-F5344CB8AC3E}">
        <p14:creationId xmlns:p14="http://schemas.microsoft.com/office/powerpoint/2010/main" val="2047250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WordArt 9"/>
          <p:cNvSpPr>
            <a:spLocks noChangeArrowheads="1" noChangeShapeType="1" noTextEdit="1"/>
          </p:cNvSpPr>
          <p:nvPr/>
        </p:nvSpPr>
        <p:spPr bwMode="auto">
          <a:xfrm>
            <a:off x="292100" y="0"/>
            <a:ext cx="3683000" cy="2060575"/>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Sports</a:t>
            </a:r>
          </a:p>
        </p:txBody>
      </p:sp>
      <p:sp>
        <p:nvSpPr>
          <p:cNvPr id="12" name="Text Box 3"/>
          <p:cNvSpPr txBox="1">
            <a:spLocks noChangeArrowheads="1"/>
          </p:cNvSpPr>
          <p:nvPr/>
        </p:nvSpPr>
        <p:spPr bwMode="auto">
          <a:xfrm>
            <a:off x="4315249" y="478381"/>
            <a:ext cx="4028643" cy="1384995"/>
          </a:xfrm>
          <a:prstGeom prst="rect">
            <a:avLst/>
          </a:prstGeom>
          <a:solidFill>
            <a:schemeClr val="accent1">
              <a:lumMod val="40000"/>
              <a:lumOff val="60000"/>
            </a:schemeClr>
          </a:solidFill>
          <a:ln w="9525">
            <a:solidFill>
              <a:srgbClr val="6600CC"/>
            </a:solidFill>
            <a:miter lim="800000"/>
            <a:headEnd/>
            <a:tailEnd/>
          </a:ln>
        </p:spPr>
        <p:txBody>
          <a:bodyPr wrap="square">
            <a:spAutoFit/>
          </a:bodyPr>
          <a:lstStyle/>
          <a:p>
            <a:pPr algn="ctr" eaLnBrk="0" hangingPunct="0">
              <a:defRPr/>
            </a:pPr>
            <a:r>
              <a:rPr lang="en-US" sz="2800" dirty="0" smtClean="0">
                <a:solidFill>
                  <a:srgbClr val="006600"/>
                </a:solidFill>
                <a:latin typeface="Comic Sans MS" pitchFamily="66" charset="0"/>
                <a:ea typeface="+mn-ea"/>
                <a:cs typeface="+mn-cs"/>
              </a:rPr>
              <a:t>Might include graduate school and/or additional training </a:t>
            </a:r>
            <a:endParaRPr lang="en-US" sz="2800" dirty="0">
              <a:solidFill>
                <a:srgbClr val="006600"/>
              </a:solidFill>
              <a:latin typeface="Times New Roman" pitchFamily="18" charset="0"/>
              <a:ea typeface="+mn-ea"/>
              <a:cs typeface="+mn-cs"/>
            </a:endParaRPr>
          </a:p>
        </p:txBody>
      </p:sp>
      <p:sp>
        <p:nvSpPr>
          <p:cNvPr id="4" name="Content Placeholder 3"/>
          <p:cNvSpPr>
            <a:spLocks noGrp="1"/>
          </p:cNvSpPr>
          <p:nvPr>
            <p:ph sz="half" idx="1"/>
          </p:nvPr>
        </p:nvSpPr>
        <p:spPr>
          <a:xfrm>
            <a:off x="166255" y="2060575"/>
            <a:ext cx="4356677" cy="4525963"/>
          </a:xfrm>
          <a:ln>
            <a:solidFill>
              <a:schemeClr val="tx1"/>
            </a:solidFill>
          </a:ln>
        </p:spPr>
        <p:txBody>
          <a:bodyPr/>
          <a:lstStyle/>
          <a:p>
            <a:r>
              <a:rPr lang="en-US" dirty="0" smtClean="0"/>
              <a:t>Adapted PE</a:t>
            </a:r>
          </a:p>
          <a:p>
            <a:r>
              <a:rPr lang="en-US" dirty="0" smtClean="0"/>
              <a:t>Athletics administrator</a:t>
            </a:r>
          </a:p>
          <a:p>
            <a:r>
              <a:rPr lang="en-US" dirty="0" smtClean="0"/>
              <a:t>Coaching</a:t>
            </a:r>
          </a:p>
          <a:p>
            <a:r>
              <a:rPr lang="en-US" dirty="0" smtClean="0"/>
              <a:t>Research</a:t>
            </a:r>
          </a:p>
          <a:p>
            <a:r>
              <a:rPr lang="en-US" dirty="0" smtClean="0"/>
              <a:t>Strength and conditioning</a:t>
            </a:r>
          </a:p>
          <a:p>
            <a:r>
              <a:rPr lang="en-US" dirty="0" smtClean="0"/>
              <a:t>Nursing</a:t>
            </a:r>
          </a:p>
          <a:p>
            <a:r>
              <a:rPr lang="en-US" dirty="0" smtClean="0"/>
              <a:t>Occ</a:t>
            </a:r>
            <a:r>
              <a:rPr lang="en-US" dirty="0"/>
              <a:t>upational </a:t>
            </a:r>
            <a:r>
              <a:rPr lang="en-US" dirty="0" smtClean="0"/>
              <a:t>therapy</a:t>
            </a:r>
          </a:p>
        </p:txBody>
      </p:sp>
      <p:sp>
        <p:nvSpPr>
          <p:cNvPr id="5" name="Content Placeholder 4"/>
          <p:cNvSpPr>
            <a:spLocks noGrp="1"/>
          </p:cNvSpPr>
          <p:nvPr>
            <p:ph sz="half" idx="2"/>
          </p:nvPr>
        </p:nvSpPr>
        <p:spPr>
          <a:xfrm>
            <a:off x="4672445" y="2060574"/>
            <a:ext cx="4321925" cy="4525963"/>
          </a:xfrm>
          <a:ln>
            <a:solidFill>
              <a:schemeClr val="tx1"/>
            </a:solidFill>
          </a:ln>
        </p:spPr>
        <p:txBody>
          <a:bodyPr/>
          <a:lstStyle/>
          <a:p>
            <a:r>
              <a:rPr lang="en-US" dirty="0"/>
              <a:t>Physical education</a:t>
            </a:r>
          </a:p>
          <a:p>
            <a:r>
              <a:rPr lang="en-US" dirty="0" smtClean="0"/>
              <a:t>Physical </a:t>
            </a:r>
            <a:r>
              <a:rPr lang="en-US" dirty="0"/>
              <a:t>therapy</a:t>
            </a:r>
          </a:p>
          <a:p>
            <a:r>
              <a:rPr lang="en-US" dirty="0" smtClean="0"/>
              <a:t>Sports journalist</a:t>
            </a:r>
          </a:p>
          <a:p>
            <a:r>
              <a:rPr lang="en-US" dirty="0" smtClean="0"/>
              <a:t>Fitness and wellness blog</a:t>
            </a:r>
          </a:p>
          <a:p>
            <a:r>
              <a:rPr lang="en-US" dirty="0" smtClean="0"/>
              <a:t>Sports marketing</a:t>
            </a:r>
          </a:p>
          <a:p>
            <a:r>
              <a:rPr lang="en-US" dirty="0"/>
              <a:t>Sports management</a:t>
            </a:r>
          </a:p>
          <a:p>
            <a:pPr marL="628650" lvl="1"/>
            <a:r>
              <a:rPr lang="en-US" sz="2800" dirty="0">
                <a:solidFill>
                  <a:srgbClr val="CC9900"/>
                </a:solidFill>
              </a:rPr>
              <a:t>Minor available at FSU!</a:t>
            </a:r>
          </a:p>
          <a:p>
            <a:endParaRPr lang="en-US" dirty="0" smtClean="0"/>
          </a:p>
        </p:txBody>
      </p:sp>
      <p:sp>
        <p:nvSpPr>
          <p:cNvPr id="13" name="Text Box 3"/>
          <p:cNvSpPr txBox="1">
            <a:spLocks noChangeArrowheads="1"/>
          </p:cNvSpPr>
          <p:nvPr/>
        </p:nvSpPr>
        <p:spPr bwMode="auto">
          <a:xfrm>
            <a:off x="166255" y="6219132"/>
            <a:ext cx="8828115" cy="369332"/>
          </a:xfrm>
          <a:prstGeom prst="rect">
            <a:avLst/>
          </a:prstGeom>
          <a:solidFill>
            <a:schemeClr val="accent2">
              <a:lumMod val="60000"/>
              <a:lumOff val="40000"/>
            </a:schemeClr>
          </a:solidFill>
          <a:ln w="9525">
            <a:solidFill>
              <a:srgbClr val="6600CC"/>
            </a:solidFill>
            <a:miter lim="800000"/>
            <a:headEnd/>
            <a:tailEnd/>
          </a:ln>
        </p:spPr>
        <p:txBody>
          <a:bodyPr wrap="square">
            <a:spAutoFit/>
          </a:bodyPr>
          <a:lstStyle/>
          <a:p>
            <a:pPr algn="ctr" eaLnBrk="0" hangingPunct="0">
              <a:defRPr/>
            </a:pPr>
            <a:r>
              <a:rPr lang="en-US" sz="1800" dirty="0" smtClean="0">
                <a:solidFill>
                  <a:srgbClr val="006600"/>
                </a:solidFill>
                <a:latin typeface="+mj-lt"/>
                <a:ea typeface="+mn-ea"/>
                <a:cs typeface="+mn-cs"/>
                <a:hlinkClick r:id="rId2"/>
              </a:rPr>
              <a:t>http://www.americankinesiology.org/featured-careers/featured-careers/exercise-physiology</a:t>
            </a:r>
            <a:endParaRPr lang="en-US" sz="1800" dirty="0">
              <a:solidFill>
                <a:srgbClr val="006600"/>
              </a:solidFill>
              <a:latin typeface="+mj-lt"/>
              <a:ea typeface="+mn-ea"/>
              <a:cs typeface="+mn-cs"/>
            </a:endParaRPr>
          </a:p>
        </p:txBody>
      </p:sp>
    </p:spTree>
    <p:extLst>
      <p:ext uri="{BB962C8B-B14F-4D97-AF65-F5344CB8AC3E}">
        <p14:creationId xmlns:p14="http://schemas.microsoft.com/office/powerpoint/2010/main" val="664199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3870325" y="16795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0" hangingPunct="0"/>
            <a:endParaRPr lang="en-US" sz="2400">
              <a:latin typeface="Times New Roman" charset="0"/>
              <a:ea typeface="MS PGothic" charset="0"/>
            </a:endParaRPr>
          </a:p>
        </p:txBody>
      </p:sp>
      <p:sp>
        <p:nvSpPr>
          <p:cNvPr id="30723" name="Text Box 5"/>
          <p:cNvSpPr txBox="1">
            <a:spLocks noChangeArrowheads="1"/>
          </p:cNvSpPr>
          <p:nvPr/>
        </p:nvSpPr>
        <p:spPr bwMode="auto">
          <a:xfrm>
            <a:off x="4921250" y="1058863"/>
            <a:ext cx="3914775" cy="1077912"/>
          </a:xfrm>
          <a:prstGeom prst="rect">
            <a:avLst/>
          </a:prstGeom>
          <a:solidFill>
            <a:schemeClr val="accent1">
              <a:lumMod val="40000"/>
              <a:lumOff val="60000"/>
            </a:schemeClr>
          </a:solidFill>
          <a:ln w="9525">
            <a:solidFill>
              <a:srgbClr val="6600CC"/>
            </a:solidFill>
            <a:miter lim="800000"/>
            <a:headEnd/>
            <a:tailEnd/>
          </a:ln>
        </p:spPr>
        <p:txBody>
          <a:bodyPr>
            <a:spAutoFit/>
          </a:bodyPr>
          <a:lstStyle/>
          <a:p>
            <a:pPr eaLnBrk="0" hangingPunct="0">
              <a:defRPr/>
            </a:pPr>
            <a:r>
              <a:rPr lang="en-US" sz="3200" dirty="0">
                <a:solidFill>
                  <a:srgbClr val="006600"/>
                </a:solidFill>
                <a:latin typeface="Comic Sans MS" pitchFamily="66" charset="0"/>
                <a:ea typeface="+mn-ea"/>
                <a:cs typeface="+mn-cs"/>
              </a:rPr>
              <a:t>Places for Employment</a:t>
            </a:r>
            <a:endParaRPr lang="en-US" dirty="0">
              <a:solidFill>
                <a:srgbClr val="006600"/>
              </a:solidFill>
              <a:latin typeface="Times New Roman" pitchFamily="18" charset="0"/>
              <a:ea typeface="+mn-ea"/>
              <a:cs typeface="+mn-cs"/>
            </a:endParaRPr>
          </a:p>
        </p:txBody>
      </p:sp>
      <p:sp>
        <p:nvSpPr>
          <p:cNvPr id="36868" name="Text Box 6"/>
          <p:cNvSpPr txBox="1">
            <a:spLocks noChangeArrowheads="1"/>
          </p:cNvSpPr>
          <p:nvPr/>
        </p:nvSpPr>
        <p:spPr bwMode="auto">
          <a:xfrm>
            <a:off x="304800" y="1784350"/>
            <a:ext cx="8497888"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0" hangingPunct="0">
              <a:spcBef>
                <a:spcPct val="30000"/>
              </a:spcBef>
              <a:buClr>
                <a:srgbClr val="6600CC"/>
              </a:buClr>
              <a:buFont typeface="Wingdings" charset="0"/>
              <a:buChar char="­"/>
            </a:pPr>
            <a:r>
              <a:rPr lang="en-US" sz="2400" dirty="0">
                <a:solidFill>
                  <a:srgbClr val="1C1C1C"/>
                </a:solidFill>
                <a:ea typeface="MS PGothic" charset="0"/>
              </a:rPr>
              <a:t> HMOs</a:t>
            </a:r>
          </a:p>
          <a:p>
            <a:pPr eaLnBrk="0" hangingPunct="0">
              <a:spcBef>
                <a:spcPct val="30000"/>
              </a:spcBef>
              <a:buClr>
                <a:srgbClr val="6600CC"/>
              </a:buClr>
              <a:buFont typeface="Wingdings" charset="0"/>
              <a:buChar char="­"/>
            </a:pPr>
            <a:r>
              <a:rPr lang="en-US" sz="2400" dirty="0">
                <a:solidFill>
                  <a:srgbClr val="1C1C1C"/>
                </a:solidFill>
                <a:ea typeface="MS PGothic" charset="0"/>
              </a:rPr>
              <a:t>  Family Planning</a:t>
            </a:r>
          </a:p>
          <a:p>
            <a:pPr eaLnBrk="0" hangingPunct="0">
              <a:spcBef>
                <a:spcPct val="30000"/>
              </a:spcBef>
              <a:buClr>
                <a:srgbClr val="6600CC"/>
              </a:buClr>
              <a:buFont typeface="Wingdings" charset="0"/>
              <a:buChar char="­"/>
            </a:pPr>
            <a:r>
              <a:rPr lang="en-US" sz="2400" dirty="0">
                <a:solidFill>
                  <a:srgbClr val="1C1C1C"/>
                </a:solidFill>
                <a:ea typeface="MS PGothic" charset="0"/>
              </a:rPr>
              <a:t>  American Cancer Society</a:t>
            </a:r>
          </a:p>
          <a:p>
            <a:pPr eaLnBrk="0" hangingPunct="0">
              <a:spcBef>
                <a:spcPct val="30000"/>
              </a:spcBef>
              <a:buClr>
                <a:srgbClr val="6600CC"/>
              </a:buClr>
              <a:buFont typeface="Wingdings" charset="0"/>
              <a:buChar char="­"/>
            </a:pPr>
            <a:r>
              <a:rPr lang="en-US" sz="2400" dirty="0">
                <a:solidFill>
                  <a:srgbClr val="1C1C1C"/>
                </a:solidFill>
                <a:ea typeface="MS PGothic" charset="0"/>
              </a:rPr>
              <a:t>  Red Cross</a:t>
            </a:r>
          </a:p>
          <a:p>
            <a:pPr eaLnBrk="0" hangingPunct="0">
              <a:spcBef>
                <a:spcPct val="30000"/>
              </a:spcBef>
              <a:buClr>
                <a:srgbClr val="6600CC"/>
              </a:buClr>
              <a:buFont typeface="Wingdings" charset="0"/>
              <a:buChar char="­"/>
            </a:pPr>
            <a:r>
              <a:rPr lang="en-US" sz="2400" dirty="0">
                <a:solidFill>
                  <a:srgbClr val="1C1C1C"/>
                </a:solidFill>
                <a:ea typeface="MS PGothic" charset="0"/>
              </a:rPr>
              <a:t>  March of Dimes</a:t>
            </a:r>
          </a:p>
          <a:p>
            <a:pPr eaLnBrk="0" hangingPunct="0">
              <a:spcBef>
                <a:spcPct val="30000"/>
              </a:spcBef>
              <a:buClr>
                <a:srgbClr val="6600CC"/>
              </a:buClr>
              <a:buFont typeface="Wingdings" charset="0"/>
              <a:buChar char="­"/>
            </a:pPr>
            <a:r>
              <a:rPr lang="en-US" sz="2400" dirty="0">
                <a:solidFill>
                  <a:srgbClr val="1C1C1C"/>
                </a:solidFill>
                <a:ea typeface="MS PGothic" charset="0"/>
              </a:rPr>
              <a:t>  Lung Association (Get </a:t>
            </a:r>
            <a:r>
              <a:rPr lang="en-US" sz="2400" dirty="0">
                <a:ea typeface="MS PGothic" charset="0"/>
              </a:rPr>
              <a:t>Facilitator Training for  American Lung Association's adult smoking cessation program)</a:t>
            </a:r>
            <a:endParaRPr lang="en-US" sz="2400" dirty="0">
              <a:solidFill>
                <a:srgbClr val="1C1C1C"/>
              </a:solidFill>
              <a:ea typeface="MS PGothic" charset="0"/>
            </a:endParaRPr>
          </a:p>
          <a:p>
            <a:pPr eaLnBrk="0" hangingPunct="0">
              <a:spcBef>
                <a:spcPct val="30000"/>
              </a:spcBef>
              <a:buClr>
                <a:srgbClr val="6600CC"/>
              </a:buClr>
              <a:buFont typeface="Wingdings" charset="0"/>
              <a:buChar char="­"/>
            </a:pPr>
            <a:r>
              <a:rPr lang="en-US" sz="2400" dirty="0">
                <a:solidFill>
                  <a:srgbClr val="1C1C1C"/>
                </a:solidFill>
                <a:ea typeface="MS PGothic" charset="0"/>
              </a:rPr>
              <a:t>  American Heart Association</a:t>
            </a:r>
          </a:p>
          <a:p>
            <a:pPr eaLnBrk="0" hangingPunct="0">
              <a:spcBef>
                <a:spcPct val="30000"/>
              </a:spcBef>
              <a:buClr>
                <a:srgbClr val="6600CC"/>
              </a:buClr>
              <a:buFont typeface="Wingdings" charset="0"/>
              <a:buChar char="­"/>
            </a:pPr>
            <a:r>
              <a:rPr lang="en-US" sz="2400" dirty="0">
                <a:solidFill>
                  <a:srgbClr val="1C1C1C"/>
                </a:solidFill>
                <a:ea typeface="MS PGothic" charset="0"/>
              </a:rPr>
              <a:t>  Schools – Teaching</a:t>
            </a:r>
          </a:p>
          <a:p>
            <a:pPr eaLnBrk="0" hangingPunct="0">
              <a:spcBef>
                <a:spcPct val="30000"/>
              </a:spcBef>
              <a:buClr>
                <a:srgbClr val="6600CC"/>
              </a:buClr>
              <a:buFont typeface="Wingdings" charset="0"/>
              <a:buChar char="­"/>
            </a:pPr>
            <a:r>
              <a:rPr lang="en-US" sz="2400" dirty="0">
                <a:solidFill>
                  <a:srgbClr val="1C1C1C"/>
                </a:solidFill>
                <a:ea typeface="MS PGothic" charset="0"/>
              </a:rPr>
              <a:t>  Worksites – Corporate Wellness Program </a:t>
            </a:r>
            <a:r>
              <a:rPr lang="en-US" sz="2400" b="1" dirty="0" smtClean="0">
                <a:solidFill>
                  <a:srgbClr val="1C1C1C"/>
                </a:solidFill>
                <a:ea typeface="MS PGothic" charset="0"/>
              </a:rPr>
              <a:t>     </a:t>
            </a:r>
            <a:endParaRPr lang="en-US" sz="2400" b="1" dirty="0">
              <a:solidFill>
                <a:srgbClr val="1C1C1C"/>
              </a:solidFill>
              <a:ea typeface="MS PGothic" charset="0"/>
            </a:endParaRPr>
          </a:p>
        </p:txBody>
      </p:sp>
      <p:sp>
        <p:nvSpPr>
          <p:cNvPr id="36869" name="WordArt 8"/>
          <p:cNvSpPr>
            <a:spLocks noChangeArrowheads="1" noChangeShapeType="1" noTextEdit="1"/>
          </p:cNvSpPr>
          <p:nvPr/>
        </p:nvSpPr>
        <p:spPr bwMode="auto">
          <a:xfrm>
            <a:off x="444500" y="0"/>
            <a:ext cx="4254500" cy="1582738"/>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Health Education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3821113" y="1554163"/>
            <a:ext cx="4732337" cy="590550"/>
          </a:xfrm>
          <a:prstGeom prst="rect">
            <a:avLst/>
          </a:prstGeom>
          <a:solidFill>
            <a:schemeClr val="accent1">
              <a:lumMod val="40000"/>
              <a:lumOff val="60000"/>
            </a:schemeClr>
          </a:solidFill>
          <a:ln w="9525">
            <a:solidFill>
              <a:srgbClr val="6600CC"/>
            </a:solidFill>
            <a:miter lim="800000"/>
            <a:headEnd/>
            <a:tailEnd/>
          </a:ln>
        </p:spPr>
        <p:txBody>
          <a:bodyPr>
            <a:spAutoFit/>
          </a:bodyPr>
          <a:lstStyle/>
          <a:p>
            <a:pPr eaLnBrk="0" hangingPunct="0">
              <a:defRPr/>
            </a:pPr>
            <a:r>
              <a:rPr lang="en-US" sz="3200" dirty="0">
                <a:solidFill>
                  <a:srgbClr val="006600"/>
                </a:solidFill>
                <a:latin typeface="Comic Sans MS" pitchFamily="66" charset="0"/>
                <a:ea typeface="+mn-ea"/>
                <a:cs typeface="+mn-cs"/>
              </a:rPr>
              <a:t>Certifications Available</a:t>
            </a:r>
            <a:endParaRPr lang="en-US" sz="2000" dirty="0">
              <a:solidFill>
                <a:srgbClr val="006600"/>
              </a:solidFill>
              <a:latin typeface="Times New Roman" pitchFamily="18" charset="0"/>
              <a:ea typeface="+mn-ea"/>
              <a:cs typeface="+mn-cs"/>
            </a:endParaRPr>
          </a:p>
        </p:txBody>
      </p:sp>
      <p:sp>
        <p:nvSpPr>
          <p:cNvPr id="37891" name="Text Box 4"/>
          <p:cNvSpPr txBox="1">
            <a:spLocks noChangeArrowheads="1"/>
          </p:cNvSpPr>
          <p:nvPr/>
        </p:nvSpPr>
        <p:spPr bwMode="auto">
          <a:xfrm>
            <a:off x="176213" y="2389188"/>
            <a:ext cx="8770937" cy="41549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dirty="0" smtClean="0">
                <a:solidFill>
                  <a:srgbClr val="1C1C1C"/>
                </a:solidFill>
                <a:latin typeface="+mn-lt"/>
                <a:ea typeface="MS PGothic" pitchFamily="34" charset="-128"/>
                <a:cs typeface="Arial" pitchFamily="34" charset="0"/>
              </a:rPr>
              <a:t>Massachusetts Teacher Certification in </a:t>
            </a:r>
          </a:p>
          <a:p>
            <a:pPr>
              <a:spcBef>
                <a:spcPct val="0"/>
              </a:spcBef>
              <a:buFontTx/>
              <a:buNone/>
              <a:defRPr/>
            </a:pPr>
            <a:r>
              <a:rPr lang="en-US" altLang="en-US" dirty="0" smtClean="0">
                <a:latin typeface="+mn-lt"/>
                <a:ea typeface="MS PGothic" pitchFamily="34" charset="-128"/>
                <a:cs typeface="Arial" pitchFamily="34" charset="0"/>
              </a:rPr>
              <a:t>Health/Family and Consumer Sciences </a:t>
            </a:r>
            <a:br>
              <a:rPr lang="en-US" altLang="en-US" dirty="0" smtClean="0">
                <a:latin typeface="+mn-lt"/>
                <a:ea typeface="MS PGothic" pitchFamily="34" charset="-128"/>
                <a:cs typeface="Arial" pitchFamily="34" charset="0"/>
              </a:rPr>
            </a:br>
            <a:r>
              <a:rPr lang="en-US" altLang="en-US" sz="2800" dirty="0" smtClean="0">
                <a:solidFill>
                  <a:srgbClr val="1C1C1C"/>
                </a:solidFill>
                <a:latin typeface="+mn-lt"/>
                <a:ea typeface="MS PGothic" pitchFamily="34" charset="-128"/>
                <a:cs typeface="Arial" pitchFamily="34" charset="0"/>
              </a:rPr>
              <a:t>	</a:t>
            </a:r>
            <a:r>
              <a:rPr lang="en-US" altLang="en-US" sz="2800" u="sng" dirty="0" smtClean="0">
                <a:solidFill>
                  <a:srgbClr val="1C1C1C"/>
                </a:solidFill>
                <a:latin typeface="+mn-lt"/>
                <a:ea typeface="MS PGothic" pitchFamily="34" charset="-128"/>
                <a:cs typeface="Arial" pitchFamily="34" charset="0"/>
              </a:rPr>
              <a:t>Graduate</a:t>
            </a:r>
            <a:r>
              <a:rPr lang="en-US" altLang="en-US" sz="2800" dirty="0" smtClean="0">
                <a:solidFill>
                  <a:srgbClr val="1C1C1C"/>
                </a:solidFill>
                <a:latin typeface="+mn-lt"/>
                <a:ea typeface="MS PGothic" pitchFamily="34" charset="-128"/>
                <a:cs typeface="Arial" pitchFamily="34" charset="0"/>
              </a:rPr>
              <a:t> programs at:</a:t>
            </a:r>
          </a:p>
          <a:p>
            <a:pPr>
              <a:spcBef>
                <a:spcPct val="0"/>
              </a:spcBef>
              <a:buFontTx/>
              <a:buNone/>
              <a:defRPr/>
            </a:pPr>
            <a:r>
              <a:rPr lang="en-US" altLang="en-US" sz="2800" dirty="0" smtClean="0">
                <a:solidFill>
                  <a:srgbClr val="1C1C1C"/>
                </a:solidFill>
                <a:latin typeface="+mn-lt"/>
                <a:ea typeface="MS PGothic" pitchFamily="34" charset="-128"/>
                <a:cs typeface="Arial" pitchFamily="34" charset="0"/>
              </a:rPr>
              <a:t>	Bridgewater State College</a:t>
            </a:r>
          </a:p>
          <a:p>
            <a:pPr>
              <a:spcBef>
                <a:spcPct val="0"/>
              </a:spcBef>
              <a:buFontTx/>
              <a:buNone/>
              <a:defRPr/>
            </a:pPr>
            <a:r>
              <a:rPr lang="en-US" altLang="en-US" sz="2800" dirty="0" smtClean="0">
                <a:solidFill>
                  <a:srgbClr val="1C1C1C"/>
                </a:solidFill>
                <a:latin typeface="+mn-lt"/>
                <a:ea typeface="MS PGothic" pitchFamily="34" charset="-128"/>
                <a:cs typeface="Arial" pitchFamily="34" charset="0"/>
              </a:rPr>
              <a:t>	Springfield College</a:t>
            </a:r>
          </a:p>
          <a:p>
            <a:pPr>
              <a:spcBef>
                <a:spcPct val="0"/>
              </a:spcBef>
              <a:buFontTx/>
              <a:buNone/>
              <a:defRPr/>
            </a:pPr>
            <a:r>
              <a:rPr lang="en-US" altLang="en-US" sz="2800" dirty="0" smtClean="0">
                <a:solidFill>
                  <a:srgbClr val="1C1C1C"/>
                </a:solidFill>
                <a:latin typeface="+mn-lt"/>
                <a:ea typeface="MS PGothic" pitchFamily="34" charset="-128"/>
                <a:cs typeface="Arial" pitchFamily="34" charset="0"/>
              </a:rPr>
              <a:t>	Worcester State College</a:t>
            </a:r>
          </a:p>
          <a:p>
            <a:pPr>
              <a:spcBef>
                <a:spcPct val="0"/>
              </a:spcBef>
              <a:buFontTx/>
              <a:buNone/>
              <a:defRPr/>
            </a:pPr>
            <a:r>
              <a:rPr lang="en-US" altLang="en-US" dirty="0">
                <a:solidFill>
                  <a:srgbClr val="1C1C1C"/>
                </a:solidFill>
                <a:ea typeface="MS PGothic" pitchFamily="34" charset="-128"/>
                <a:cs typeface="Arial" pitchFamily="34" charset="0"/>
              </a:rPr>
              <a:t>Certified Health Education Specialist CHES</a:t>
            </a:r>
          </a:p>
          <a:p>
            <a:pPr>
              <a:spcBef>
                <a:spcPct val="0"/>
              </a:spcBef>
              <a:buFontTx/>
              <a:buNone/>
              <a:defRPr/>
            </a:pPr>
            <a:r>
              <a:rPr lang="en-US" altLang="en-US" sz="2800" dirty="0">
                <a:solidFill>
                  <a:srgbClr val="1C1C1C"/>
                </a:solidFill>
                <a:ea typeface="MS PGothic" pitchFamily="34" charset="-128"/>
                <a:cs typeface="Arial" pitchFamily="34" charset="0"/>
              </a:rPr>
              <a:t>National Commission for Health Education Credentialing Inc.  </a:t>
            </a:r>
            <a:r>
              <a:rPr lang="en-US" altLang="en-US" sz="2800" dirty="0">
                <a:solidFill>
                  <a:srgbClr val="1C1C1C"/>
                </a:solidFill>
                <a:ea typeface="MS PGothic" pitchFamily="34" charset="-128"/>
                <a:cs typeface="Arial" pitchFamily="34" charset="0"/>
                <a:hlinkClick r:id="rId2"/>
              </a:rPr>
              <a:t>http://www.nchec.org</a:t>
            </a:r>
            <a:r>
              <a:rPr lang="en-US" altLang="en-US" sz="2800" dirty="0" smtClean="0">
                <a:solidFill>
                  <a:srgbClr val="1C1C1C"/>
                </a:solidFill>
                <a:ea typeface="MS PGothic" pitchFamily="34" charset="-128"/>
                <a:cs typeface="Arial" pitchFamily="34" charset="0"/>
                <a:hlinkClick r:id="rId2"/>
              </a:rPr>
              <a:t>/</a:t>
            </a:r>
            <a:endParaRPr lang="en-US" altLang="en-US" sz="2800" dirty="0">
              <a:solidFill>
                <a:srgbClr val="1C1C1C"/>
              </a:solidFill>
              <a:ea typeface="MS PGothic" pitchFamily="34" charset="-128"/>
              <a:cs typeface="Arial" pitchFamily="34" charset="0"/>
            </a:endParaRPr>
          </a:p>
        </p:txBody>
      </p:sp>
      <p:sp>
        <p:nvSpPr>
          <p:cNvPr id="37893" name="WordArt 7"/>
          <p:cNvSpPr>
            <a:spLocks noChangeArrowheads="1" noChangeShapeType="1" noTextEdit="1"/>
          </p:cNvSpPr>
          <p:nvPr/>
        </p:nvSpPr>
        <p:spPr bwMode="auto">
          <a:xfrm>
            <a:off x="430213" y="184150"/>
            <a:ext cx="4451350" cy="1563688"/>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Health Education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38" y="150312"/>
            <a:ext cx="8868428" cy="676406"/>
          </a:xfrm>
          <a:solidFill>
            <a:schemeClr val="tx2">
              <a:lumMod val="20000"/>
              <a:lumOff val="80000"/>
            </a:schemeClr>
          </a:solidFill>
          <a:ln>
            <a:solidFill>
              <a:schemeClr val="tx2"/>
            </a:solidFill>
          </a:ln>
        </p:spPr>
        <p:txBody>
          <a:bodyPr/>
          <a:lstStyle/>
          <a:p>
            <a:r>
              <a:rPr lang="en-US" dirty="0" smtClean="0"/>
              <a:t>Other job sites:</a:t>
            </a:r>
            <a:endParaRPr lang="en-US" dirty="0"/>
          </a:p>
        </p:txBody>
      </p:sp>
      <p:sp>
        <p:nvSpPr>
          <p:cNvPr id="3" name="Content Placeholder 2"/>
          <p:cNvSpPr>
            <a:spLocks noGrp="1"/>
          </p:cNvSpPr>
          <p:nvPr>
            <p:ph idx="1"/>
          </p:nvPr>
        </p:nvSpPr>
        <p:spPr>
          <a:xfrm>
            <a:off x="137786" y="901874"/>
            <a:ext cx="8906006" cy="5862181"/>
          </a:xfrm>
          <a:ln>
            <a:solidFill>
              <a:schemeClr val="tx2"/>
            </a:solidFill>
          </a:ln>
        </p:spPr>
        <p:txBody>
          <a:bodyPr/>
          <a:lstStyle/>
          <a:p>
            <a:r>
              <a:rPr lang="en-US" dirty="0" err="1" smtClean="0"/>
              <a:t>Jobrapido</a:t>
            </a:r>
            <a:r>
              <a:rPr lang="en-US" dirty="0" smtClean="0"/>
              <a:t>:</a:t>
            </a:r>
          </a:p>
          <a:p>
            <a:pPr lvl="1"/>
            <a:r>
              <a:rPr lang="en-US" dirty="0" smtClean="0">
                <a:hlinkClick r:id="rId2"/>
              </a:rPr>
              <a:t>http</a:t>
            </a:r>
            <a:r>
              <a:rPr lang="en-US" dirty="0">
                <a:hlinkClick r:id="rId2"/>
              </a:rPr>
              <a:t>://us.jobrapido.com/?</a:t>
            </a:r>
            <a:r>
              <a:rPr lang="en-US" dirty="0" smtClean="0">
                <a:hlinkClick r:id="rId2"/>
              </a:rPr>
              <a:t>w=nutrition&amp;l=usa&amp;r=auto</a:t>
            </a:r>
            <a:r>
              <a:rPr lang="en-US" dirty="0" smtClean="0"/>
              <a:t>  </a:t>
            </a:r>
          </a:p>
          <a:p>
            <a:r>
              <a:rPr lang="en-US" dirty="0" smtClean="0"/>
              <a:t>Nutrition Jobs: </a:t>
            </a:r>
          </a:p>
          <a:p>
            <a:pPr lvl="1"/>
            <a:r>
              <a:rPr lang="en-US" dirty="0">
                <a:hlinkClick r:id="rId3"/>
              </a:rPr>
              <a:t>http://www.nutritionjobs.com</a:t>
            </a:r>
            <a:r>
              <a:rPr lang="en-US" dirty="0" smtClean="0">
                <a:hlinkClick r:id="rId3"/>
              </a:rPr>
              <a:t>/</a:t>
            </a:r>
            <a:r>
              <a:rPr lang="en-US" dirty="0" smtClean="0"/>
              <a:t> </a:t>
            </a:r>
          </a:p>
          <a:p>
            <a:r>
              <a:rPr lang="en-US" dirty="0" smtClean="0"/>
              <a:t>Indeed:</a:t>
            </a:r>
          </a:p>
          <a:p>
            <a:pPr lvl="1"/>
            <a:r>
              <a:rPr lang="en-US" dirty="0">
                <a:hlinkClick r:id="rId4"/>
              </a:rPr>
              <a:t>http://</a:t>
            </a:r>
            <a:r>
              <a:rPr lang="en-US" dirty="0" smtClean="0">
                <a:hlinkClick r:id="rId4"/>
              </a:rPr>
              <a:t>www.indeed.com/jobs?q=Nutrition&amp;l=USA</a:t>
            </a:r>
            <a:r>
              <a:rPr lang="en-US" dirty="0" smtClean="0"/>
              <a:t> </a:t>
            </a:r>
          </a:p>
          <a:p>
            <a:r>
              <a:rPr lang="en-US" dirty="0" smtClean="0"/>
              <a:t>Career Builder:</a:t>
            </a:r>
          </a:p>
          <a:p>
            <a:pPr lvl="1"/>
            <a:r>
              <a:rPr lang="en-US" dirty="0">
                <a:hlinkClick r:id="rId5"/>
              </a:rPr>
              <a:t>http://www.careerbuilder.com/?</a:t>
            </a:r>
            <a:r>
              <a:rPr lang="en-US" dirty="0" smtClean="0">
                <a:hlinkClick r:id="rId5"/>
              </a:rPr>
              <a:t>sc_cmp2=js_home_cblogo</a:t>
            </a:r>
            <a:r>
              <a:rPr lang="en-US" dirty="0" smtClean="0"/>
              <a:t> </a:t>
            </a:r>
          </a:p>
          <a:p>
            <a:r>
              <a:rPr lang="en-US" dirty="0" smtClean="0"/>
              <a:t>Monster:</a:t>
            </a:r>
          </a:p>
          <a:p>
            <a:pPr lvl="1"/>
            <a:r>
              <a:rPr lang="en-US" dirty="0">
                <a:hlinkClick r:id="rId6"/>
              </a:rPr>
              <a:t>http://www.monster.com</a:t>
            </a:r>
            <a:r>
              <a:rPr lang="en-US" dirty="0" smtClean="0">
                <a:hlinkClick r:id="rId6"/>
              </a:rPr>
              <a:t>/</a:t>
            </a:r>
            <a:endParaRPr lang="en-US" dirty="0" smtClean="0"/>
          </a:p>
          <a:p>
            <a:pPr marL="457200" lvl="1" indent="0">
              <a:buNone/>
            </a:pPr>
            <a:endParaRPr lang="en-US" dirty="0"/>
          </a:p>
        </p:txBody>
      </p:sp>
    </p:spTree>
    <p:extLst>
      <p:ext uri="{BB962C8B-B14F-4D97-AF65-F5344CB8AC3E}">
        <p14:creationId xmlns:p14="http://schemas.microsoft.com/office/powerpoint/2010/main" val="1208459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63" y="1946275"/>
            <a:ext cx="8318500" cy="4697413"/>
          </a:xfrm>
          <a:ln>
            <a:solidFill>
              <a:schemeClr val="accent2"/>
            </a:solidFill>
          </a:ln>
        </p:spPr>
        <p:txBody>
          <a:bodyPr rtlCol="0">
            <a:normAutofit/>
          </a:bodyPr>
          <a:lstStyle/>
          <a:p>
            <a:pPr eaLnBrk="1" fontAlgn="auto" hangingPunct="1">
              <a:spcAft>
                <a:spcPts val="0"/>
              </a:spcAft>
              <a:buFont typeface="Arial" pitchFamily="34" charset="0"/>
              <a:buChar char="•"/>
              <a:defRPr/>
            </a:pPr>
            <a:r>
              <a:rPr lang="en-US" dirty="0" smtClean="0">
                <a:ea typeface="+mn-ea"/>
                <a:cs typeface="ＭＳ Ｐゴシック"/>
              </a:rPr>
              <a:t>New credential: </a:t>
            </a:r>
          </a:p>
          <a:p>
            <a:pPr lvl="1" eaLnBrk="1" fontAlgn="auto" hangingPunct="1">
              <a:spcAft>
                <a:spcPts val="0"/>
              </a:spcAft>
              <a:buFont typeface="Arial" pitchFamily="34" charset="0"/>
              <a:buChar char="–"/>
              <a:defRPr/>
            </a:pPr>
            <a:r>
              <a:rPr lang="pl-PL" dirty="0" smtClean="0">
                <a:ea typeface="+mn-ea"/>
                <a:cs typeface="ＭＳ Ｐゴシック"/>
                <a:hlinkClick r:id="rId2"/>
              </a:rPr>
              <a:t>http://ncchwc.org</a:t>
            </a:r>
            <a:endParaRPr lang="pl-PL" dirty="0" smtClean="0">
              <a:ea typeface="+mn-ea"/>
              <a:cs typeface="ＭＳ Ｐゴシック"/>
            </a:endParaRPr>
          </a:p>
          <a:p>
            <a:pPr eaLnBrk="1" fontAlgn="auto" hangingPunct="1">
              <a:spcAft>
                <a:spcPts val="0"/>
              </a:spcAft>
              <a:buFont typeface="Arial" pitchFamily="34" charset="0"/>
              <a:buChar char="•"/>
              <a:defRPr/>
            </a:pPr>
            <a:r>
              <a:rPr lang="en-US" dirty="0" smtClean="0">
                <a:ea typeface="+mn-ea"/>
                <a:cs typeface="ＭＳ Ｐゴシック"/>
              </a:rPr>
              <a:t>Have seen recent listings for health and wellness coordinators at the YMCAs</a:t>
            </a:r>
          </a:p>
          <a:p>
            <a:pPr eaLnBrk="1" fontAlgn="auto" hangingPunct="1">
              <a:spcAft>
                <a:spcPts val="0"/>
              </a:spcAft>
              <a:buFont typeface="Arial" pitchFamily="34" charset="0"/>
              <a:buChar char="•"/>
              <a:defRPr/>
            </a:pPr>
            <a:r>
              <a:rPr lang="en-US" dirty="0" smtClean="0">
                <a:ea typeface="+mn-ea"/>
                <a:cs typeface="ＭＳ Ｐゴシック"/>
              </a:rPr>
              <a:t>Some training offered through the Mayo Clinic:</a:t>
            </a:r>
          </a:p>
          <a:p>
            <a:pPr marL="457200" lvl="1" indent="0" eaLnBrk="1" fontAlgn="auto" hangingPunct="1">
              <a:spcAft>
                <a:spcPts val="0"/>
              </a:spcAft>
              <a:buNone/>
              <a:defRPr/>
            </a:pPr>
            <a:r>
              <a:rPr lang="en-US" dirty="0">
                <a:ea typeface="+mn-ea"/>
                <a:cs typeface="ＭＳ Ｐゴシック"/>
                <a:hlinkClick r:id="rId3"/>
              </a:rPr>
              <a:t>http://</a:t>
            </a:r>
            <a:r>
              <a:rPr lang="en-US" dirty="0" smtClean="0">
                <a:ea typeface="+mn-ea"/>
                <a:cs typeface="ＭＳ Ｐゴシック"/>
                <a:hlinkClick r:id="rId3"/>
              </a:rPr>
              <a:t>www.mayo.edu/research/centers-programs/nicotine-dependence-center/education-program/wellness-coaching-program/wellness-coaching-program</a:t>
            </a:r>
            <a:r>
              <a:rPr lang="en-US" dirty="0">
                <a:ea typeface="+mn-ea"/>
                <a:cs typeface="ＭＳ Ｐゴシック"/>
              </a:rPr>
              <a:t> </a:t>
            </a:r>
            <a:endParaRPr lang="en-US" dirty="0" smtClean="0">
              <a:ea typeface="+mn-ea"/>
              <a:cs typeface="ＭＳ Ｐゴシック"/>
            </a:endParaRPr>
          </a:p>
        </p:txBody>
      </p:sp>
      <p:sp>
        <p:nvSpPr>
          <p:cNvPr id="2" name="Rectangle 1"/>
          <p:cNvSpPr/>
          <p:nvPr/>
        </p:nvSpPr>
        <p:spPr>
          <a:xfrm>
            <a:off x="1149356" y="197190"/>
            <a:ext cx="6516571" cy="1568980"/>
          </a:xfrm>
          <a:prstGeom prst="rect">
            <a:avLst/>
          </a:prstGeom>
        </p:spPr>
        <p:txBody>
          <a:bodyPr wrap="none">
            <a:prstTxWarp prst="textSlantUp">
              <a:avLst/>
            </a:prstTxWarp>
            <a:spAutoFit/>
          </a:bodyPr>
          <a:lstStyle/>
          <a:p>
            <a:pPr eaLnBrk="0" hangingPunct="0">
              <a:defRPr/>
            </a:pPr>
            <a:r>
              <a:rPr lang="en-US" altLang="en-US" b="1" dirty="0">
                <a:ln w="18000">
                  <a:solidFill>
                    <a:schemeClr val="accent2">
                      <a:satMod val="140000"/>
                    </a:schemeClr>
                  </a:solidFill>
                  <a:prstDash val="solid"/>
                  <a:miter lim="800000"/>
                </a:ln>
                <a:solidFill>
                  <a:srgbClr val="660033"/>
                </a:solidFill>
                <a:effectLst>
                  <a:outerShdw blurRad="25500" dist="23000" dir="7020000" algn="tl">
                    <a:srgbClr val="000000">
                      <a:alpha val="50000"/>
                    </a:srgbClr>
                  </a:outerShdw>
                </a:effectLst>
                <a:latin typeface="Tempus Sans ITC" pitchFamily="82" charset="0"/>
                <a:ea typeface="MS PGothic" pitchFamily="34" charset="-128"/>
                <a:cs typeface="+mn-cs"/>
              </a:rPr>
              <a:t>“</a:t>
            </a:r>
            <a:r>
              <a:rPr lang="en-US" b="1" dirty="0">
                <a:ln w="18000">
                  <a:solidFill>
                    <a:schemeClr val="accent2">
                      <a:satMod val="140000"/>
                    </a:schemeClr>
                  </a:solidFill>
                  <a:prstDash val="solid"/>
                  <a:miter lim="800000"/>
                </a:ln>
                <a:solidFill>
                  <a:srgbClr val="660033"/>
                </a:solidFill>
                <a:effectLst>
                  <a:outerShdw blurRad="25500" dist="23000" dir="7020000" algn="tl">
                    <a:srgbClr val="000000">
                      <a:alpha val="50000"/>
                    </a:srgbClr>
                  </a:outerShdw>
                </a:effectLst>
                <a:latin typeface="Tempus Sans ITC" pitchFamily="82" charset="0"/>
                <a:ea typeface="MS PGothic" pitchFamily="34" charset="-128"/>
                <a:cs typeface="+mn-cs"/>
              </a:rPr>
              <a:t>Health and Wellness Coach</a:t>
            </a:r>
            <a:r>
              <a:rPr lang="en-US" altLang="en-US" b="1" dirty="0">
                <a:ln w="18000">
                  <a:solidFill>
                    <a:schemeClr val="accent2">
                      <a:satMod val="140000"/>
                    </a:schemeClr>
                  </a:solidFill>
                  <a:prstDash val="solid"/>
                  <a:miter lim="800000"/>
                </a:ln>
                <a:solidFill>
                  <a:srgbClr val="660033"/>
                </a:solidFill>
                <a:effectLst>
                  <a:outerShdw blurRad="25500" dist="23000" dir="7020000" algn="tl">
                    <a:srgbClr val="000000">
                      <a:alpha val="50000"/>
                    </a:srgbClr>
                  </a:outerShdw>
                </a:effectLst>
                <a:latin typeface="Tempus Sans ITC" pitchFamily="82" charset="0"/>
                <a:ea typeface="MS PGothic" pitchFamily="34" charset="-128"/>
                <a:cs typeface="+mn-cs"/>
              </a:rPr>
              <a:t>”</a:t>
            </a:r>
            <a:endParaRPr lang="en-US" b="1" dirty="0">
              <a:ln w="18000">
                <a:solidFill>
                  <a:schemeClr val="accent2">
                    <a:satMod val="140000"/>
                  </a:schemeClr>
                </a:solidFill>
                <a:prstDash val="solid"/>
                <a:miter lim="800000"/>
              </a:ln>
              <a:solidFill>
                <a:srgbClr val="660033"/>
              </a:solidFill>
              <a:effectLst>
                <a:outerShdw blurRad="25500" dist="23000" dir="7020000" algn="tl">
                  <a:srgbClr val="000000">
                    <a:alpha val="50000"/>
                  </a:srgbClr>
                </a:outerShdw>
              </a:effectLst>
              <a:latin typeface="Tempus Sans ITC" pitchFamily="82" charset="0"/>
              <a:ea typeface="MS PGothic" pitchFamily="34" charset="-128"/>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49250" y="1298575"/>
            <a:ext cx="8267700" cy="2832100"/>
          </a:xfrm>
          <a:prstGeom prst="rect">
            <a:avLst/>
          </a:prstGeom>
          <a:solidFill>
            <a:schemeClr val="bg1"/>
          </a:solidFill>
          <a:ln w="57150">
            <a:solidFill>
              <a:srgbClr val="5F5F5F"/>
            </a:solidFill>
            <a:miter lim="800000"/>
            <a:headEnd/>
            <a:tailEnd/>
          </a:ln>
        </p:spPr>
        <p:txBody>
          <a:bodyPr>
            <a:spAutoFit/>
          </a:bodyPr>
          <a:lstStyle/>
          <a:p>
            <a:pPr eaLnBrk="0" hangingPunct="0">
              <a:spcBef>
                <a:spcPct val="50000"/>
              </a:spcBef>
              <a:defRPr/>
            </a:pPr>
            <a:r>
              <a:rPr lang="en-US" sz="3200" dirty="0">
                <a:solidFill>
                  <a:srgbClr val="006600"/>
                </a:solidFill>
                <a:latin typeface="+mn-lt"/>
                <a:ea typeface="+mn-ea"/>
                <a:cs typeface="+mn-cs"/>
              </a:rPr>
              <a:t>Psychology and weight management</a:t>
            </a:r>
          </a:p>
          <a:p>
            <a:pPr eaLnBrk="0" hangingPunct="0">
              <a:spcBef>
                <a:spcPct val="50000"/>
              </a:spcBef>
              <a:defRPr/>
            </a:pPr>
            <a:r>
              <a:rPr lang="en-US" sz="3200" dirty="0">
                <a:solidFill>
                  <a:srgbClr val="006600"/>
                </a:solidFill>
                <a:latin typeface="+mn-lt"/>
                <a:ea typeface="+mn-ea"/>
                <a:cs typeface="+mn-cs"/>
              </a:rPr>
              <a:t>Stress management</a:t>
            </a:r>
          </a:p>
          <a:p>
            <a:pPr eaLnBrk="0" hangingPunct="0">
              <a:spcBef>
                <a:spcPct val="50000"/>
              </a:spcBef>
              <a:defRPr/>
            </a:pPr>
            <a:r>
              <a:rPr lang="en-US" sz="3200" dirty="0">
                <a:solidFill>
                  <a:srgbClr val="006600"/>
                </a:solidFill>
                <a:latin typeface="+mn-lt"/>
                <a:ea typeface="+mn-ea"/>
                <a:cs typeface="+mn-cs"/>
              </a:rPr>
              <a:t>Disordered eating</a:t>
            </a:r>
          </a:p>
          <a:p>
            <a:pPr eaLnBrk="0" hangingPunct="0">
              <a:spcBef>
                <a:spcPct val="50000"/>
              </a:spcBef>
              <a:defRPr/>
            </a:pPr>
            <a:r>
              <a:rPr lang="en-US" sz="3200" dirty="0">
                <a:solidFill>
                  <a:srgbClr val="006600"/>
                </a:solidFill>
                <a:latin typeface="+mn-lt"/>
                <a:ea typeface="+mn-ea"/>
                <a:cs typeface="+mn-cs"/>
              </a:rPr>
              <a:t>Eating disorders</a:t>
            </a:r>
            <a:endParaRPr lang="en-US" dirty="0">
              <a:solidFill>
                <a:srgbClr val="006600"/>
              </a:solidFill>
              <a:latin typeface="+mn-lt"/>
              <a:ea typeface="+mn-ea"/>
              <a:cs typeface="+mn-cs"/>
            </a:endParaRPr>
          </a:p>
        </p:txBody>
      </p:sp>
      <p:sp>
        <p:nvSpPr>
          <p:cNvPr id="39939" name="Text Box 3"/>
          <p:cNvSpPr txBox="1">
            <a:spLocks noChangeArrowheads="1"/>
          </p:cNvSpPr>
          <p:nvPr/>
        </p:nvSpPr>
        <p:spPr bwMode="auto">
          <a:xfrm>
            <a:off x="3405188" y="4760913"/>
            <a:ext cx="5362575" cy="1570037"/>
          </a:xfrm>
          <a:prstGeom prst="rect">
            <a:avLst/>
          </a:prstGeom>
          <a:solidFill>
            <a:schemeClr val="bg1"/>
          </a:solidFill>
          <a:ln w="57150">
            <a:solidFill>
              <a:schemeClr val="tx2"/>
            </a:solidFill>
            <a:miter lim="800000"/>
            <a:headEnd/>
            <a:tailEnd/>
          </a:ln>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r" eaLnBrk="0" hangingPunct="0"/>
            <a:r>
              <a:rPr lang="en-US">
                <a:latin typeface="Comic Sans MS" charset="0"/>
                <a:ea typeface="MS PGothic" charset="0"/>
              </a:rPr>
              <a:t>      </a:t>
            </a:r>
            <a:r>
              <a:rPr lang="en-US">
                <a:solidFill>
                  <a:srgbClr val="003399"/>
                </a:solidFill>
                <a:ea typeface="MS PGothic" charset="0"/>
              </a:rPr>
              <a:t>Combine your nutrition</a:t>
            </a:r>
          </a:p>
          <a:p>
            <a:pPr algn="r" eaLnBrk="0" hangingPunct="0"/>
            <a:r>
              <a:rPr lang="en-US">
                <a:solidFill>
                  <a:srgbClr val="003399"/>
                </a:solidFill>
                <a:ea typeface="MS PGothic" charset="0"/>
              </a:rPr>
              <a:t>knowledge with a </a:t>
            </a:r>
          </a:p>
          <a:p>
            <a:pPr algn="r" eaLnBrk="0" hangingPunct="0"/>
            <a:r>
              <a:rPr lang="en-US">
                <a:solidFill>
                  <a:srgbClr val="003399"/>
                </a:solidFill>
                <a:ea typeface="MS PGothic" charset="0"/>
              </a:rPr>
              <a:t>Master</a:t>
            </a:r>
            <a:r>
              <a:rPr lang="ja-JP" altLang="en-US">
                <a:solidFill>
                  <a:srgbClr val="003399"/>
                </a:solidFill>
                <a:ea typeface="MS PGothic" charset="0"/>
              </a:rPr>
              <a:t>’</a:t>
            </a:r>
            <a:r>
              <a:rPr lang="en-US" altLang="ja-JP">
                <a:solidFill>
                  <a:srgbClr val="003399"/>
                </a:solidFill>
                <a:ea typeface="MS PGothic" charset="0"/>
              </a:rPr>
              <a:t>s degree in counseling</a:t>
            </a:r>
            <a:endParaRPr lang="en-US" sz="2400">
              <a:solidFill>
                <a:srgbClr val="003399"/>
              </a:solidFill>
              <a:ea typeface="MS PGothic" charset="0"/>
            </a:endParaRPr>
          </a:p>
        </p:txBody>
      </p:sp>
      <p:sp>
        <p:nvSpPr>
          <p:cNvPr id="39940" name="Text Box 4"/>
          <p:cNvSpPr txBox="1">
            <a:spLocks noChangeArrowheads="1"/>
          </p:cNvSpPr>
          <p:nvPr/>
        </p:nvSpPr>
        <p:spPr bwMode="auto">
          <a:xfrm>
            <a:off x="374650" y="234950"/>
            <a:ext cx="8118475" cy="769938"/>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0" hangingPunct="0">
              <a:spcBef>
                <a:spcPct val="50000"/>
              </a:spcBef>
            </a:pPr>
            <a:r>
              <a:rPr lang="en-US" sz="4400">
                <a:solidFill>
                  <a:srgbClr val="003399"/>
                </a:solidFill>
                <a:ea typeface="MS PGothic" charset="0"/>
              </a:rPr>
              <a:t>If you’re interested in:  </a:t>
            </a:r>
          </a:p>
        </p:txBody>
      </p:sp>
      <p:sp>
        <p:nvSpPr>
          <p:cNvPr id="31749" name="AutoShape 5"/>
          <p:cNvSpPr>
            <a:spLocks noChangeArrowheads="1"/>
          </p:cNvSpPr>
          <p:nvPr/>
        </p:nvSpPr>
        <p:spPr bwMode="auto">
          <a:xfrm>
            <a:off x="3590925" y="3925888"/>
            <a:ext cx="650875" cy="1316037"/>
          </a:xfrm>
          <a:prstGeom prst="downArrow">
            <a:avLst>
              <a:gd name="adj1" fmla="val 50000"/>
              <a:gd name="adj2" fmla="val 50549"/>
            </a:avLst>
          </a:prstGeom>
          <a:solidFill>
            <a:schemeClr val="tx2">
              <a:lumMod val="75000"/>
            </a:schemeClr>
          </a:solidFill>
          <a:ln w="57150">
            <a:solidFill>
              <a:schemeClr val="accent2"/>
            </a:solidFill>
            <a:miter lim="800000"/>
            <a:headEnd/>
            <a:tailEnd/>
          </a:ln>
        </p:spPr>
        <p:txBody>
          <a:bodyPr wrap="none" anchor="ctr"/>
          <a:lstStyle/>
          <a:p>
            <a:pPr eaLnBrk="0" hangingPunct="0">
              <a:defRPr/>
            </a:pPr>
            <a:endParaRPr lang="en-US" dirty="0">
              <a:solidFill>
                <a:srgbClr val="006600"/>
              </a:solidFill>
              <a:latin typeface="Times New Roman" pitchFamily="18" charset="0"/>
              <a:ea typeface="+mn-ea"/>
              <a:cs typeface="+mn-cs"/>
            </a:endParaRPr>
          </a:p>
        </p:txBody>
      </p:sp>
      <p:pic>
        <p:nvPicPr>
          <p:cNvPr id="39942" name="Picture 10" descr="http://t0.gstatic.com/images?q=tbn:bVaI6jORU_2E0M:http://www.pueblounitedway.org/Who%2520We%2520Help/images/counsel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4910138"/>
            <a:ext cx="2266950" cy="1327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9943" name="Picture 9" descr="http://www.counselor.org/wp-content/uploads/2009/10/Group-Counseli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38738" y="2233613"/>
            <a:ext cx="30083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555625" y="1533525"/>
            <a:ext cx="6245225" cy="4071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3200">
                <a:solidFill>
                  <a:schemeClr val="tx1"/>
                </a:solidFill>
                <a:latin typeface="Calibri" charset="0"/>
                <a:ea typeface="ＭＳ Ｐゴシック" charset="0"/>
              </a:defRPr>
            </a:lvl1pPr>
            <a:lvl2pPr marL="971550">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0" hangingPunct="0"/>
            <a:r>
              <a:rPr lang="en-US" sz="2800">
                <a:solidFill>
                  <a:srgbClr val="1C1C1C"/>
                </a:solidFill>
                <a:ea typeface="MS PGothic" charset="0"/>
              </a:rPr>
              <a:t>Develop your skills</a:t>
            </a:r>
          </a:p>
          <a:p>
            <a:pPr lvl="1" eaLnBrk="0" hangingPunct="0">
              <a:buFont typeface="Webdings" charset="0"/>
              <a:buChar char="Í"/>
            </a:pPr>
            <a:r>
              <a:rPr lang="en-US">
                <a:solidFill>
                  <a:srgbClr val="1C1C1C"/>
                </a:solidFill>
                <a:ea typeface="MS PGothic" charset="0"/>
              </a:rPr>
              <a:t> diet analysis</a:t>
            </a:r>
          </a:p>
          <a:p>
            <a:pPr lvl="1" eaLnBrk="0" hangingPunct="0">
              <a:buFont typeface="Webdings" charset="0"/>
              <a:buChar char="Í"/>
            </a:pPr>
            <a:r>
              <a:rPr lang="en-US">
                <a:solidFill>
                  <a:srgbClr val="1C1C1C"/>
                </a:solidFill>
                <a:ea typeface="MS PGothic" charset="0"/>
              </a:rPr>
              <a:t> presentation software</a:t>
            </a:r>
          </a:p>
          <a:p>
            <a:pPr lvl="1" eaLnBrk="0" hangingPunct="0">
              <a:buFont typeface="Webdings" charset="0"/>
              <a:buChar char="Í"/>
            </a:pPr>
            <a:r>
              <a:rPr lang="en-US">
                <a:solidFill>
                  <a:srgbClr val="1C1C1C"/>
                </a:solidFill>
                <a:ea typeface="MS PGothic" charset="0"/>
              </a:rPr>
              <a:t> spreadsheets</a:t>
            </a:r>
          </a:p>
          <a:p>
            <a:pPr lvl="1" eaLnBrk="0" hangingPunct="0">
              <a:buFont typeface="Webdings" charset="0"/>
              <a:buChar char="Í"/>
            </a:pPr>
            <a:r>
              <a:rPr lang="en-US">
                <a:solidFill>
                  <a:srgbClr val="1C1C1C"/>
                </a:solidFill>
                <a:ea typeface="MS PGothic" charset="0"/>
              </a:rPr>
              <a:t> data control</a:t>
            </a:r>
          </a:p>
          <a:p>
            <a:pPr lvl="1" eaLnBrk="0" hangingPunct="0">
              <a:buFont typeface="Webdings" charset="0"/>
              <a:buChar char="Í"/>
            </a:pPr>
            <a:r>
              <a:rPr lang="en-US">
                <a:solidFill>
                  <a:srgbClr val="1C1C1C"/>
                </a:solidFill>
                <a:ea typeface="MS PGothic" charset="0"/>
              </a:rPr>
              <a:t> statistics</a:t>
            </a:r>
          </a:p>
          <a:p>
            <a:pPr lvl="1" eaLnBrk="0" hangingPunct="0">
              <a:buFont typeface="Webdings" charset="0"/>
              <a:buChar char="Í"/>
            </a:pPr>
            <a:r>
              <a:rPr lang="en-US">
                <a:solidFill>
                  <a:srgbClr val="1C1C1C"/>
                </a:solidFill>
                <a:ea typeface="MS PGothic" charset="0"/>
              </a:rPr>
              <a:t> Internet research</a:t>
            </a:r>
          </a:p>
          <a:p>
            <a:pPr lvl="1" eaLnBrk="0" hangingPunct="0">
              <a:buFont typeface="Webdings" charset="0"/>
              <a:buChar char="Í"/>
            </a:pPr>
            <a:r>
              <a:rPr lang="en-US">
                <a:solidFill>
                  <a:srgbClr val="1C1C1C"/>
                </a:solidFill>
                <a:ea typeface="MS PGothic" charset="0"/>
              </a:rPr>
              <a:t> writing – technical</a:t>
            </a:r>
          </a:p>
          <a:p>
            <a:pPr lvl="1" eaLnBrk="0" hangingPunct="0">
              <a:buFont typeface="Webdings" charset="0"/>
              <a:buChar char="Í"/>
            </a:pPr>
            <a:r>
              <a:rPr lang="en-US">
                <a:solidFill>
                  <a:srgbClr val="1C1C1C"/>
                </a:solidFill>
                <a:ea typeface="MS PGothic" charset="0"/>
              </a:rPr>
              <a:t> design - graphic</a:t>
            </a:r>
          </a:p>
          <a:p>
            <a:pPr eaLnBrk="0" hangingPunct="0"/>
            <a:endParaRPr lang="en-US" sz="900">
              <a:solidFill>
                <a:srgbClr val="1C1C1C"/>
              </a:solidFill>
              <a:latin typeface="Comic Sans MS" charset="0"/>
              <a:ea typeface="MS PGothic" charset="0"/>
            </a:endParaRPr>
          </a:p>
        </p:txBody>
      </p:sp>
      <p:sp>
        <p:nvSpPr>
          <p:cNvPr id="40963" name="Text Box 6"/>
          <p:cNvSpPr txBox="1">
            <a:spLocks noChangeArrowheads="1"/>
          </p:cNvSpPr>
          <p:nvPr/>
        </p:nvSpPr>
        <p:spPr bwMode="auto">
          <a:xfrm>
            <a:off x="615950" y="5554663"/>
            <a:ext cx="82438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2800" dirty="0" smtClean="0">
                <a:solidFill>
                  <a:srgbClr val="6600CC"/>
                </a:solidFill>
                <a:latin typeface="+mn-lt"/>
                <a:ea typeface="MS PGothic" pitchFamily="34" charset="-128"/>
                <a:cs typeface="Arial" pitchFamily="34" charset="0"/>
              </a:rPr>
              <a:t>NOTE: Computer Applications in Nutrition course will help you sell yourself</a:t>
            </a:r>
          </a:p>
        </p:txBody>
      </p:sp>
      <p:sp>
        <p:nvSpPr>
          <p:cNvPr id="33796" name="Text Box 8"/>
          <p:cNvSpPr txBox="1">
            <a:spLocks noChangeArrowheads="1"/>
          </p:cNvSpPr>
          <p:nvPr/>
        </p:nvSpPr>
        <p:spPr bwMode="auto">
          <a:xfrm rot="620507">
            <a:off x="5527675" y="3190875"/>
            <a:ext cx="2895600" cy="831850"/>
          </a:xfrm>
          <a:prstGeom prst="rect">
            <a:avLst/>
          </a:prstGeom>
          <a:solidFill>
            <a:schemeClr val="accent1">
              <a:lumMod val="20000"/>
              <a:lumOff val="80000"/>
            </a:schemeClr>
          </a:solidFill>
          <a:ln w="9525">
            <a:solidFill>
              <a:schemeClr val="tx2"/>
            </a:solidFill>
            <a:miter lim="800000"/>
            <a:headEnd/>
            <a:tailEnd/>
          </a:ln>
        </p:spPr>
        <p:txBody>
          <a:bodyPr wrap="none">
            <a:spAutoFit/>
          </a:bodyPr>
          <a:lstStyle/>
          <a:p>
            <a:pPr eaLnBrk="0" hangingPunct="0">
              <a:defRPr/>
            </a:pPr>
            <a:r>
              <a:rPr lang="en-US" dirty="0">
                <a:solidFill>
                  <a:srgbClr val="006600"/>
                </a:solidFill>
                <a:latin typeface="Comic Sans MS" pitchFamily="66" charset="0"/>
                <a:ea typeface="+mn-ea"/>
                <a:cs typeface="+mn-cs"/>
              </a:rPr>
              <a:t>Minor in </a:t>
            </a:r>
          </a:p>
          <a:p>
            <a:pPr eaLnBrk="0" hangingPunct="0">
              <a:defRPr/>
            </a:pPr>
            <a:r>
              <a:rPr lang="en-US" dirty="0">
                <a:solidFill>
                  <a:srgbClr val="006600"/>
                </a:solidFill>
                <a:latin typeface="Comic Sans MS" pitchFamily="66" charset="0"/>
                <a:ea typeface="+mn-ea"/>
                <a:cs typeface="+mn-cs"/>
              </a:rPr>
              <a:t>Computer Sciences</a:t>
            </a:r>
          </a:p>
        </p:txBody>
      </p:sp>
      <p:sp>
        <p:nvSpPr>
          <p:cNvPr id="40965" name="WordArt 9"/>
          <p:cNvSpPr>
            <a:spLocks noChangeArrowheads="1" noChangeShapeType="1" noTextEdit="1"/>
          </p:cNvSpPr>
          <p:nvPr/>
        </p:nvSpPr>
        <p:spPr bwMode="auto">
          <a:xfrm>
            <a:off x="380999" y="253652"/>
            <a:ext cx="4742145" cy="1132692"/>
          </a:xfrm>
          <a:prstGeom prst="rect">
            <a:avLst/>
          </a:prstGeom>
        </p:spPr>
        <p:txBody>
          <a:bodyPr wrap="none" fromWordArt="1">
            <a:prstTxWarp prst="textSlantUp">
              <a:avLst>
                <a:gd name="adj" fmla="val 34639"/>
              </a:avLst>
            </a:prstTxWarp>
          </a:bodyPr>
          <a:lstStyle/>
          <a:p>
            <a:pPr algn="ctr"/>
            <a:r>
              <a:rPr lang="ro-RO" sz="3600" b="1" kern="10" dirty="0">
                <a:ln w="9525">
                  <a:solidFill>
                    <a:srgbClr val="6600CC"/>
                  </a:solidFill>
                  <a:round/>
                  <a:headEnd/>
                  <a:tailEnd/>
                </a:ln>
                <a:solidFill>
                  <a:srgbClr val="003399"/>
                </a:solidFill>
                <a:latin typeface="Tempus Sans ITC"/>
                <a:ea typeface="Tempus Sans ITC"/>
                <a:cs typeface="Tempus Sans ITC"/>
              </a:rPr>
              <a:t>Computers</a:t>
            </a:r>
            <a:endParaRPr lang="en-US" sz="3600" b="1" kern="10" dirty="0">
              <a:ln w="9525">
                <a:solidFill>
                  <a:srgbClr val="6600CC"/>
                </a:solidFill>
                <a:round/>
                <a:headEnd/>
                <a:tailEnd/>
              </a:ln>
              <a:solidFill>
                <a:srgbClr val="003399"/>
              </a:solidFill>
              <a:latin typeface="Tempus Sans ITC"/>
              <a:ea typeface="Tempus Sans ITC"/>
              <a:cs typeface="Tempus Sans ITC"/>
            </a:endParaRPr>
          </a:p>
        </p:txBody>
      </p:sp>
      <p:pic>
        <p:nvPicPr>
          <p:cNvPr id="40966" name="Picture 11" descr="xmas-pc"/>
          <p:cNvPicPr>
            <a:picLocks noChangeAspect="1" noChangeArrowheads="1"/>
          </p:cNvPicPr>
          <p:nvPr/>
        </p:nvPicPr>
        <p:blipFill>
          <a:blip r:embed="rId2" cstate="email">
            <a:extLst>
              <a:ext uri="{28A0092B-C50C-407E-A947-70E740481C1C}">
                <a14:useLocalDpi xmlns:a14="http://schemas.microsoft.com/office/drawing/2010/main" val="0"/>
              </a:ext>
            </a:extLst>
          </a:blip>
          <a:srcRect l="4567" t="5328" r="6105" b="6842"/>
          <a:stretch>
            <a:fillRect/>
          </a:stretch>
        </p:blipFill>
        <p:spPr bwMode="auto">
          <a:xfrm>
            <a:off x="5500688" y="228600"/>
            <a:ext cx="3063875" cy="2119313"/>
          </a:xfrm>
          <a:prstGeom prst="rect">
            <a:avLst/>
          </a:prstGeom>
          <a:noFill/>
          <a:ln w="9525">
            <a:solidFill>
              <a:srgbClr val="1C1C1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0" y="219075"/>
            <a:ext cx="2705100" cy="984886"/>
          </a:xfrm>
          <a:prstGeom prst="rect">
            <a:avLst/>
          </a:prstGeom>
        </p:spPr>
        <p:txBody>
          <a:bodyPr wrap="none" fromWordArt="1">
            <a:prstTxWarp prst="textSlantUp">
              <a:avLst>
                <a:gd name="adj" fmla="val 34639"/>
              </a:avLst>
            </a:prstTxWarp>
          </a:bodyPr>
          <a:lstStyle/>
          <a:p>
            <a:pPr algn="ctr"/>
            <a:r>
              <a:rPr lang="ro-RO" sz="3600" b="1" kern="10" dirty="0">
                <a:ln w="9525">
                  <a:solidFill>
                    <a:srgbClr val="6600CC"/>
                  </a:solidFill>
                  <a:round/>
                  <a:headEnd/>
                  <a:tailEnd/>
                </a:ln>
                <a:solidFill>
                  <a:srgbClr val="003399"/>
                </a:solidFill>
                <a:latin typeface="Tempus Sans ITC"/>
                <a:ea typeface="Tempus Sans ITC"/>
                <a:cs typeface="Tempus Sans ITC"/>
              </a:rPr>
              <a:t>Computers</a:t>
            </a:r>
            <a:endParaRPr lang="en-US" sz="3600" b="1" kern="10" dirty="0">
              <a:ln w="9525">
                <a:solidFill>
                  <a:srgbClr val="6600CC"/>
                </a:solidFill>
                <a:round/>
                <a:headEnd/>
                <a:tailEnd/>
              </a:ln>
              <a:solidFill>
                <a:srgbClr val="003399"/>
              </a:solidFill>
              <a:latin typeface="Tempus Sans ITC"/>
              <a:ea typeface="Tempus Sans ITC"/>
              <a:cs typeface="Tempus Sans ITC"/>
            </a:endParaRPr>
          </a:p>
        </p:txBody>
      </p:sp>
      <p:sp>
        <p:nvSpPr>
          <p:cNvPr id="36867" name="Text Box 3"/>
          <p:cNvSpPr txBox="1">
            <a:spLocks noChangeArrowheads="1"/>
          </p:cNvSpPr>
          <p:nvPr/>
        </p:nvSpPr>
        <p:spPr bwMode="auto">
          <a:xfrm>
            <a:off x="3086098" y="219075"/>
            <a:ext cx="4229099" cy="1077218"/>
          </a:xfrm>
          <a:prstGeom prst="rect">
            <a:avLst/>
          </a:prstGeom>
          <a:solidFill>
            <a:schemeClr val="accent1">
              <a:lumMod val="20000"/>
              <a:lumOff val="80000"/>
            </a:schemeClr>
          </a:solidFill>
          <a:ln w="9525">
            <a:solidFill>
              <a:srgbClr val="6600CC"/>
            </a:solidFill>
            <a:miter lim="800000"/>
            <a:headEnd/>
            <a:tailEnd/>
          </a:ln>
        </p:spPr>
        <p:txBody>
          <a:bodyPr wrap="square">
            <a:spAutoFit/>
          </a:bodyPr>
          <a:lstStyle/>
          <a:p>
            <a:pPr eaLnBrk="0" hangingPunct="0">
              <a:defRPr/>
            </a:pPr>
            <a:r>
              <a:rPr lang="en-US" sz="3200" dirty="0">
                <a:solidFill>
                  <a:srgbClr val="006600"/>
                </a:solidFill>
                <a:latin typeface="Comic Sans MS" pitchFamily="66" charset="0"/>
                <a:ea typeface="+mn-ea"/>
                <a:cs typeface="+mn-cs"/>
              </a:rPr>
              <a:t>Nutrition </a:t>
            </a:r>
            <a:r>
              <a:rPr lang="en-US" sz="3200" dirty="0">
                <a:solidFill>
                  <a:srgbClr val="006600"/>
                </a:solidFill>
                <a:latin typeface="Comic Sans MS" pitchFamily="66" charset="0"/>
                <a:ea typeface="ＭＳ Ｐゴシック" pitchFamily="34" charset="-128"/>
                <a:cs typeface="+mn-cs"/>
              </a:rPr>
              <a:t>Software Companies</a:t>
            </a:r>
          </a:p>
        </p:txBody>
      </p:sp>
      <p:sp>
        <p:nvSpPr>
          <p:cNvPr id="40964" name="Text Box 4"/>
          <p:cNvSpPr txBox="1">
            <a:spLocks noChangeArrowheads="1"/>
          </p:cNvSpPr>
          <p:nvPr/>
        </p:nvSpPr>
        <p:spPr bwMode="auto">
          <a:xfrm>
            <a:off x="1" y="1302643"/>
            <a:ext cx="9121616" cy="5546134"/>
          </a:xfrm>
          <a:prstGeom prst="rect">
            <a:avLst/>
          </a:prstGeom>
          <a:solidFill>
            <a:schemeClr val="bg1"/>
          </a:solidFill>
          <a:ln w="9525">
            <a:solidFill>
              <a:srgbClr val="000000"/>
            </a:solidFill>
            <a:miter lim="800000"/>
            <a:headEnd/>
            <a:tailEnd/>
          </a:ln>
          <a:extLst/>
        </p:spPr>
        <p:txBody>
          <a:bodyPr wrap="square">
            <a:spAutoFit/>
          </a:bodyPr>
          <a:lstStyle>
            <a:lvl1pPr>
              <a:defRPr sz="3200">
                <a:solidFill>
                  <a:schemeClr val="tx1"/>
                </a:solidFill>
                <a:latin typeface="Calibri" charset="0"/>
                <a:ea typeface="ＭＳ Ｐゴシック" charset="0"/>
              </a:defRPr>
            </a:lvl1pPr>
            <a:lvl2pPr marL="457200">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eaLnBrk="0" hangingPunct="0">
              <a:spcBef>
                <a:spcPct val="30000"/>
              </a:spcBef>
              <a:buFont typeface="Arial" panose="020B0604020202020204" pitchFamily="34" charset="0"/>
              <a:buChar char="•"/>
            </a:pPr>
            <a:r>
              <a:rPr lang="en-US" dirty="0" err="1" smtClean="0">
                <a:solidFill>
                  <a:srgbClr val="1C1C1C"/>
                </a:solidFill>
                <a:ea typeface="MS PGothic" charset="0"/>
                <a:cs typeface="MS PGothic" charset="0"/>
              </a:rPr>
              <a:t>Computrition</a:t>
            </a:r>
            <a:r>
              <a:rPr lang="en-US" dirty="0" smtClean="0">
                <a:solidFill>
                  <a:srgbClr val="1C1C1C"/>
                </a:solidFill>
                <a:ea typeface="MS PGothic" charset="0"/>
                <a:cs typeface="MS PGothic" charset="0"/>
              </a:rPr>
              <a:t> </a:t>
            </a:r>
            <a:r>
              <a:rPr lang="en-US" dirty="0">
                <a:solidFill>
                  <a:srgbClr val="1C1C1C"/>
                </a:solidFill>
                <a:ea typeface="MS PGothic" charset="0"/>
                <a:cs typeface="MS PGothic" charset="0"/>
              </a:rPr>
              <a:t>-Bedford, MA &amp; Chatsworth, </a:t>
            </a:r>
            <a:r>
              <a:rPr lang="en-US" dirty="0" smtClean="0">
                <a:solidFill>
                  <a:srgbClr val="1C1C1C"/>
                </a:solidFill>
                <a:ea typeface="MS PGothic" charset="0"/>
                <a:cs typeface="MS PGothic" charset="0"/>
              </a:rPr>
              <a:t>CA</a:t>
            </a:r>
          </a:p>
          <a:p>
            <a:pPr marL="914400" lvl="1" indent="-457200" eaLnBrk="0" hangingPunct="0">
              <a:spcBef>
                <a:spcPct val="30000"/>
              </a:spcBef>
              <a:buFont typeface="Arial" panose="020B0604020202020204" pitchFamily="34" charset="0"/>
              <a:buChar char="•"/>
            </a:pPr>
            <a:r>
              <a:rPr lang="en-US" sz="2400" dirty="0" smtClean="0">
                <a:solidFill>
                  <a:srgbClr val="1C1C1C"/>
                </a:solidFill>
                <a:ea typeface="MS PGothic" charset="0"/>
                <a:cs typeface="MS PGothic" charset="0"/>
                <a:hlinkClick r:id="rId2"/>
              </a:rPr>
              <a:t>http</a:t>
            </a:r>
            <a:r>
              <a:rPr lang="en-US" sz="2400" dirty="0">
                <a:solidFill>
                  <a:srgbClr val="1C1C1C"/>
                </a:solidFill>
                <a:ea typeface="MS PGothic" charset="0"/>
                <a:cs typeface="MS PGothic" charset="0"/>
                <a:hlinkClick r:id="rId2"/>
              </a:rPr>
              <a:t>://www.computrition.com/career-opportunities</a:t>
            </a:r>
            <a:r>
              <a:rPr lang="en-US" sz="2400" dirty="0" smtClean="0">
                <a:solidFill>
                  <a:srgbClr val="1C1C1C"/>
                </a:solidFill>
                <a:ea typeface="MS PGothic" charset="0"/>
                <a:cs typeface="MS PGothic" charset="0"/>
                <a:hlinkClick r:id="rId2"/>
              </a:rPr>
              <a:t>/</a:t>
            </a:r>
            <a:r>
              <a:rPr lang="en-US" sz="2400" dirty="0" smtClean="0">
                <a:solidFill>
                  <a:srgbClr val="1C1C1C"/>
                </a:solidFill>
                <a:ea typeface="MS PGothic" charset="0"/>
                <a:cs typeface="MS PGothic" charset="0"/>
              </a:rPr>
              <a:t>   </a:t>
            </a:r>
          </a:p>
          <a:p>
            <a:pPr marL="457200" indent="-457200" eaLnBrk="0" hangingPunct="0">
              <a:spcBef>
                <a:spcPct val="30000"/>
              </a:spcBef>
              <a:buFont typeface="Arial" panose="020B0604020202020204" pitchFamily="34" charset="0"/>
              <a:buChar char="•"/>
            </a:pPr>
            <a:r>
              <a:rPr lang="en-US" dirty="0" smtClean="0">
                <a:solidFill>
                  <a:srgbClr val="1C1C1C"/>
                </a:solidFill>
                <a:ea typeface="MS PGothic" charset="0"/>
                <a:cs typeface="MS PGothic" charset="0"/>
              </a:rPr>
              <a:t>The </a:t>
            </a:r>
            <a:r>
              <a:rPr lang="en-US" dirty="0">
                <a:solidFill>
                  <a:srgbClr val="1C1C1C"/>
                </a:solidFill>
                <a:ea typeface="MS PGothic" charset="0"/>
                <a:cs typeface="MS PGothic" charset="0"/>
              </a:rPr>
              <a:t>Nutrition </a:t>
            </a:r>
            <a:r>
              <a:rPr lang="en-US" dirty="0" smtClean="0">
                <a:solidFill>
                  <a:srgbClr val="1C1C1C"/>
                </a:solidFill>
                <a:ea typeface="MS PGothic" charset="0"/>
                <a:cs typeface="MS PGothic" charset="0"/>
              </a:rPr>
              <a:t>Company:</a:t>
            </a:r>
          </a:p>
          <a:p>
            <a:pPr marL="914400" lvl="1" indent="-457200" eaLnBrk="0" hangingPunct="0">
              <a:spcBef>
                <a:spcPct val="30000"/>
              </a:spcBef>
              <a:buFont typeface="Arial" panose="020B0604020202020204" pitchFamily="34" charset="0"/>
              <a:buChar char="•"/>
            </a:pPr>
            <a:r>
              <a:rPr lang="en-US" sz="2400" dirty="0" smtClean="0">
                <a:solidFill>
                  <a:srgbClr val="1C1C1C"/>
                </a:solidFill>
                <a:ea typeface="MS PGothic" charset="0"/>
                <a:cs typeface="MS PGothic" charset="0"/>
                <a:hlinkClick r:id="rId3"/>
              </a:rPr>
              <a:t>http</a:t>
            </a:r>
            <a:r>
              <a:rPr lang="en-US" sz="2400" dirty="0">
                <a:solidFill>
                  <a:srgbClr val="1C1C1C"/>
                </a:solidFill>
                <a:ea typeface="MS PGothic" charset="0"/>
                <a:cs typeface="MS PGothic" charset="0"/>
                <a:hlinkClick r:id="rId3"/>
              </a:rPr>
              <a:t>://www.nutritionco.com/</a:t>
            </a:r>
            <a:r>
              <a:rPr lang="en-US" sz="2400" dirty="0">
                <a:solidFill>
                  <a:srgbClr val="1C1C1C"/>
                </a:solidFill>
                <a:ea typeface="MS PGothic" charset="0"/>
                <a:cs typeface="MS PGothic" charset="0"/>
              </a:rPr>
              <a:t> </a:t>
            </a:r>
          </a:p>
          <a:p>
            <a:pPr marL="457200" indent="-457200" eaLnBrk="0" hangingPunct="0">
              <a:spcBef>
                <a:spcPct val="30000"/>
              </a:spcBef>
              <a:buFont typeface="Arial" panose="020B0604020202020204" pitchFamily="34" charset="0"/>
              <a:buChar char="•"/>
            </a:pPr>
            <a:r>
              <a:rPr lang="en-US" dirty="0">
                <a:solidFill>
                  <a:srgbClr val="1C1C1C"/>
                </a:solidFill>
                <a:ea typeface="MS PGothic" charset="0"/>
                <a:cs typeface="MS PGothic" charset="0"/>
              </a:rPr>
              <a:t>Nutritionist </a:t>
            </a:r>
            <a:r>
              <a:rPr lang="en-US" dirty="0" smtClean="0">
                <a:solidFill>
                  <a:srgbClr val="1C1C1C"/>
                </a:solidFill>
                <a:ea typeface="MS PGothic" charset="0"/>
                <a:cs typeface="MS PGothic" charset="0"/>
              </a:rPr>
              <a:t>Pro:</a:t>
            </a:r>
          </a:p>
          <a:p>
            <a:pPr marL="914400" lvl="1" indent="-457200" eaLnBrk="0" hangingPunct="0">
              <a:spcBef>
                <a:spcPct val="30000"/>
              </a:spcBef>
              <a:buFont typeface="Arial" panose="020B0604020202020204" pitchFamily="34" charset="0"/>
              <a:buChar char="•"/>
            </a:pPr>
            <a:r>
              <a:rPr lang="en-US" sz="2400" dirty="0" smtClean="0">
                <a:solidFill>
                  <a:srgbClr val="1C1C1C"/>
                </a:solidFill>
                <a:ea typeface="MS PGothic" charset="0"/>
                <a:cs typeface="MS PGothic" charset="0"/>
                <a:hlinkClick r:id="rId4"/>
              </a:rPr>
              <a:t>http</a:t>
            </a:r>
            <a:r>
              <a:rPr lang="en-US" sz="2400" dirty="0">
                <a:solidFill>
                  <a:srgbClr val="1C1C1C"/>
                </a:solidFill>
                <a:ea typeface="MS PGothic" charset="0"/>
                <a:cs typeface="MS PGothic" charset="0"/>
                <a:hlinkClick r:id="rId4"/>
              </a:rPr>
              <a:t>://axxya.com/diet_analysis_program.php</a:t>
            </a:r>
            <a:r>
              <a:rPr lang="en-US" sz="2400" dirty="0">
                <a:solidFill>
                  <a:srgbClr val="1C1C1C"/>
                </a:solidFill>
                <a:ea typeface="MS PGothic" charset="0"/>
                <a:cs typeface="MS PGothic" charset="0"/>
              </a:rPr>
              <a:t> </a:t>
            </a:r>
          </a:p>
          <a:p>
            <a:pPr marL="457200" indent="-457200" eaLnBrk="0" hangingPunct="0">
              <a:spcBef>
                <a:spcPct val="30000"/>
              </a:spcBef>
              <a:buFont typeface="Arial" panose="020B0604020202020204" pitchFamily="34" charset="0"/>
              <a:buChar char="•"/>
            </a:pPr>
            <a:r>
              <a:rPr lang="ja-JP" altLang="en-US" dirty="0">
                <a:solidFill>
                  <a:srgbClr val="1C1C1C"/>
                </a:solidFill>
                <a:ea typeface="MS PGothic" charset="0"/>
                <a:cs typeface="MS PGothic" charset="0"/>
              </a:rPr>
              <a:t>“</a:t>
            </a:r>
            <a:r>
              <a:rPr lang="en-US" dirty="0">
                <a:solidFill>
                  <a:srgbClr val="1C1C1C"/>
                </a:solidFill>
                <a:ea typeface="MS PGothic" charset="0"/>
                <a:cs typeface="MS PGothic" charset="0"/>
              </a:rPr>
              <a:t>Dine Healthy</a:t>
            </a:r>
            <a:r>
              <a:rPr lang="ja-JP" altLang="en-US" dirty="0">
                <a:solidFill>
                  <a:srgbClr val="1C1C1C"/>
                </a:solidFill>
                <a:ea typeface="MS PGothic" charset="0"/>
                <a:cs typeface="MS PGothic" charset="0"/>
              </a:rPr>
              <a:t>”</a:t>
            </a:r>
            <a:r>
              <a:rPr lang="en-US" dirty="0">
                <a:solidFill>
                  <a:srgbClr val="1C1C1C"/>
                </a:solidFill>
                <a:ea typeface="MS PGothic" charset="0"/>
                <a:cs typeface="MS PGothic" charset="0"/>
              </a:rPr>
              <a:t> in Wilmington </a:t>
            </a:r>
            <a:r>
              <a:rPr lang="en-US" dirty="0" smtClean="0">
                <a:solidFill>
                  <a:srgbClr val="1C1C1C"/>
                </a:solidFill>
                <a:ea typeface="MS PGothic" charset="0"/>
                <a:cs typeface="MS PGothic" charset="0"/>
              </a:rPr>
              <a:t>NC</a:t>
            </a:r>
          </a:p>
          <a:p>
            <a:pPr marL="914400" lvl="1" indent="-457200" eaLnBrk="0" hangingPunct="0">
              <a:spcBef>
                <a:spcPct val="30000"/>
              </a:spcBef>
              <a:buFont typeface="Arial" panose="020B0604020202020204" pitchFamily="34" charset="0"/>
              <a:buChar char="•"/>
            </a:pPr>
            <a:r>
              <a:rPr lang="en-US" sz="2400" dirty="0" smtClean="0">
                <a:solidFill>
                  <a:srgbClr val="1C1C1C"/>
                </a:solidFill>
                <a:ea typeface="MS PGothic" charset="0"/>
                <a:cs typeface="MS PGothic" charset="0"/>
                <a:hlinkClick r:id="rId5"/>
              </a:rPr>
              <a:t>http</a:t>
            </a:r>
            <a:r>
              <a:rPr lang="en-US" sz="2400" dirty="0">
                <a:solidFill>
                  <a:srgbClr val="1C1C1C"/>
                </a:solidFill>
                <a:ea typeface="MS PGothic" charset="0"/>
                <a:cs typeface="MS PGothic" charset="0"/>
                <a:hlinkClick r:id="rId5"/>
              </a:rPr>
              <a:t>://www.dinehealthy.com/</a:t>
            </a:r>
            <a:r>
              <a:rPr lang="en-US" sz="2400" dirty="0">
                <a:solidFill>
                  <a:srgbClr val="1C1C1C"/>
                </a:solidFill>
                <a:ea typeface="MS PGothic" charset="0"/>
                <a:cs typeface="MS PGothic" charset="0"/>
              </a:rPr>
              <a:t> </a:t>
            </a:r>
          </a:p>
          <a:p>
            <a:pPr marL="457200" indent="-457200" eaLnBrk="0" hangingPunct="0">
              <a:spcBef>
                <a:spcPct val="30000"/>
              </a:spcBef>
              <a:buFont typeface="Arial" panose="020B0604020202020204" pitchFamily="34" charset="0"/>
              <a:buChar char="•"/>
            </a:pPr>
            <a:r>
              <a:rPr lang="en-US" dirty="0">
                <a:solidFill>
                  <a:srgbClr val="1C1C1C"/>
                </a:solidFill>
                <a:ea typeface="MS PGothic" charset="0"/>
                <a:cs typeface="MS PGothic" charset="0"/>
              </a:rPr>
              <a:t> C-</a:t>
            </a:r>
            <a:r>
              <a:rPr lang="en-US" dirty="0" err="1">
                <a:solidFill>
                  <a:srgbClr val="1C1C1C"/>
                </a:solidFill>
                <a:ea typeface="MS PGothic" charset="0"/>
                <a:cs typeface="MS PGothic" charset="0"/>
              </a:rPr>
              <a:t>Bord</a:t>
            </a:r>
            <a:r>
              <a:rPr lang="en-US" dirty="0">
                <a:solidFill>
                  <a:srgbClr val="1C1C1C"/>
                </a:solidFill>
                <a:ea typeface="MS PGothic" charset="0"/>
                <a:cs typeface="MS PGothic" charset="0"/>
              </a:rPr>
              <a:t> - Ithaca, </a:t>
            </a:r>
            <a:r>
              <a:rPr lang="en-US" dirty="0" smtClean="0">
                <a:solidFill>
                  <a:srgbClr val="1C1C1C"/>
                </a:solidFill>
                <a:ea typeface="MS PGothic" charset="0"/>
                <a:cs typeface="MS PGothic" charset="0"/>
              </a:rPr>
              <a:t>NY:</a:t>
            </a:r>
          </a:p>
          <a:p>
            <a:pPr marL="914400" lvl="1" indent="-457200" eaLnBrk="0" hangingPunct="0">
              <a:spcBef>
                <a:spcPct val="30000"/>
              </a:spcBef>
              <a:buFont typeface="Arial" panose="020B0604020202020204" pitchFamily="34" charset="0"/>
              <a:buChar char="•"/>
            </a:pPr>
            <a:r>
              <a:rPr lang="en-US" sz="2400" dirty="0" smtClean="0">
                <a:solidFill>
                  <a:srgbClr val="1C1C1C"/>
                </a:solidFill>
                <a:ea typeface="MS PGothic" charset="0"/>
                <a:cs typeface="MS PGothic" charset="0"/>
                <a:hlinkClick r:id="rId6"/>
              </a:rPr>
              <a:t>https</a:t>
            </a:r>
            <a:r>
              <a:rPr lang="en-US" sz="2400" dirty="0">
                <a:solidFill>
                  <a:srgbClr val="1C1C1C"/>
                </a:solidFill>
                <a:ea typeface="MS PGothic" charset="0"/>
                <a:cs typeface="MS PGothic" charset="0"/>
                <a:hlinkClick r:id="rId6"/>
              </a:rPr>
              <a:t>://www.cbord.com/jobs/</a:t>
            </a:r>
            <a:r>
              <a:rPr lang="en-US" sz="2400" dirty="0">
                <a:solidFill>
                  <a:srgbClr val="1C1C1C"/>
                </a:solidFill>
                <a:ea typeface="MS PGothic" charset="0"/>
                <a:cs typeface="MS PGothic" charset="0"/>
              </a:rPr>
              <a:t> </a:t>
            </a:r>
          </a:p>
        </p:txBody>
      </p:sp>
      <p:pic>
        <p:nvPicPr>
          <p:cNvPr id="41989" name="Picture 7" descr="flat-panel">
            <a:hlinkClick r:id="rId7"/>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461251" y="161926"/>
            <a:ext cx="1240790" cy="1240790"/>
          </a:xfrm>
          <a:prstGeom prst="rect">
            <a:avLst/>
          </a:prstGeom>
          <a:noFill/>
          <a:ln w="9525">
            <a:solidFill>
              <a:srgbClr val="1C1C1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Text Box 3"/>
          <p:cNvSpPr txBox="1">
            <a:spLocks noChangeArrowheads="1"/>
          </p:cNvSpPr>
          <p:nvPr/>
        </p:nvSpPr>
        <p:spPr bwMode="auto">
          <a:xfrm>
            <a:off x="509588" y="2314575"/>
            <a:ext cx="63563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hangingPunct="0">
              <a:buFont typeface="Webdings" pitchFamily="18" charset="2"/>
              <a:buNone/>
              <a:defRPr/>
            </a:pPr>
            <a:r>
              <a:rPr lang="en-US" sz="4000" dirty="0" smtClean="0">
                <a:solidFill>
                  <a:srgbClr val="1C1C1C"/>
                </a:solidFill>
                <a:latin typeface="+mj-lt"/>
                <a:cs typeface="+mn-cs"/>
              </a:rPr>
              <a:t> Helpful to have a minor</a:t>
            </a:r>
          </a:p>
          <a:p>
            <a:pPr lvl="1" eaLnBrk="0" hangingPunct="0">
              <a:buFont typeface="Webdings" pitchFamily="18" charset="2"/>
              <a:buChar char="Ë"/>
              <a:defRPr/>
            </a:pPr>
            <a:r>
              <a:rPr lang="en-US" sz="4000" dirty="0">
                <a:solidFill>
                  <a:srgbClr val="1C1C1C"/>
                </a:solidFill>
                <a:latin typeface="Comic Sans MS" pitchFamily="66" charset="0"/>
                <a:cs typeface="+mn-cs"/>
              </a:rPr>
              <a:t> </a:t>
            </a:r>
            <a:r>
              <a:rPr lang="en-US" sz="4000" dirty="0" smtClean="0">
                <a:solidFill>
                  <a:srgbClr val="1C1C1C"/>
                </a:solidFill>
                <a:latin typeface="+mn-lt"/>
                <a:cs typeface="+mn-cs"/>
              </a:rPr>
              <a:t>Business</a:t>
            </a:r>
            <a:endParaRPr lang="en-US" sz="3600" dirty="0" smtClean="0">
              <a:solidFill>
                <a:srgbClr val="1C1C1C"/>
              </a:solidFill>
              <a:latin typeface="+mn-lt"/>
              <a:cs typeface="+mn-cs"/>
            </a:endParaRPr>
          </a:p>
          <a:p>
            <a:pPr lvl="1" eaLnBrk="0" hangingPunct="0">
              <a:buFont typeface="Webdings" pitchFamily="18" charset="2"/>
              <a:buChar char="Ë"/>
              <a:defRPr/>
            </a:pPr>
            <a:r>
              <a:rPr lang="en-US" sz="3600" dirty="0" smtClean="0">
                <a:solidFill>
                  <a:srgbClr val="1C1C1C"/>
                </a:solidFill>
                <a:latin typeface="+mn-lt"/>
                <a:cs typeface="+mn-cs"/>
              </a:rPr>
              <a:t> Instructional Technology (IT)</a:t>
            </a:r>
          </a:p>
          <a:p>
            <a:pPr lvl="1" eaLnBrk="0" hangingPunct="0">
              <a:buFont typeface="Webdings" pitchFamily="18" charset="2"/>
              <a:buChar char="Ë"/>
              <a:defRPr/>
            </a:pPr>
            <a:r>
              <a:rPr lang="en-US" sz="4000" dirty="0" smtClean="0">
                <a:solidFill>
                  <a:srgbClr val="1C1C1C"/>
                </a:solidFill>
                <a:latin typeface="+mn-lt"/>
                <a:cs typeface="+mn-cs"/>
              </a:rPr>
              <a:t> </a:t>
            </a:r>
            <a:r>
              <a:rPr lang="en-US" sz="4000" dirty="0">
                <a:solidFill>
                  <a:srgbClr val="1C1C1C"/>
                </a:solidFill>
                <a:latin typeface="+mn-lt"/>
                <a:cs typeface="+mn-cs"/>
              </a:rPr>
              <a:t>W</a:t>
            </a:r>
            <a:r>
              <a:rPr lang="en-US" sz="4000" dirty="0" smtClean="0">
                <a:solidFill>
                  <a:srgbClr val="1C1C1C"/>
                </a:solidFill>
                <a:latin typeface="+mn-lt"/>
                <a:cs typeface="+mn-cs"/>
              </a:rPr>
              <a:t>riting</a:t>
            </a:r>
          </a:p>
          <a:p>
            <a:pPr lvl="1" eaLnBrk="0" hangingPunct="0">
              <a:buFont typeface="Webdings" pitchFamily="18" charset="2"/>
              <a:buChar char="Ë"/>
              <a:defRPr/>
            </a:pPr>
            <a:r>
              <a:rPr lang="en-US" sz="4000" dirty="0" smtClean="0">
                <a:solidFill>
                  <a:srgbClr val="1C1C1C"/>
                </a:solidFill>
                <a:latin typeface="+mn-lt"/>
                <a:cs typeface="+mn-cs"/>
              </a:rPr>
              <a:t> Computer science</a:t>
            </a:r>
          </a:p>
          <a:p>
            <a:pPr lvl="1" eaLnBrk="0" hangingPunct="0">
              <a:buFont typeface="Webdings" pitchFamily="18" charset="2"/>
              <a:buChar char="Ë"/>
              <a:defRPr/>
            </a:pPr>
            <a:r>
              <a:rPr lang="en-US" sz="4000" dirty="0" smtClean="0">
                <a:solidFill>
                  <a:srgbClr val="1C1C1C"/>
                </a:solidFill>
                <a:latin typeface="+mn-lt"/>
                <a:cs typeface="+mn-cs"/>
              </a:rPr>
              <a:t> Marketing</a:t>
            </a:r>
          </a:p>
          <a:p>
            <a:pPr lvl="1" eaLnBrk="0" hangingPunct="0">
              <a:buFont typeface="Webdings" pitchFamily="18" charset="2"/>
              <a:buChar char="Ë"/>
              <a:defRPr/>
            </a:pPr>
            <a:r>
              <a:rPr lang="en-US" sz="4000" dirty="0" smtClean="0">
                <a:solidFill>
                  <a:srgbClr val="1C1C1C"/>
                </a:solidFill>
                <a:latin typeface="+mn-lt"/>
                <a:cs typeface="+mn-cs"/>
              </a:rPr>
              <a:t> Communication</a:t>
            </a:r>
            <a:endParaRPr lang="en-US" sz="2800" dirty="0" smtClean="0">
              <a:solidFill>
                <a:srgbClr val="1C1C1C"/>
              </a:solidFill>
              <a:latin typeface="+mn-lt"/>
              <a:cs typeface="+mn-cs"/>
            </a:endParaRPr>
          </a:p>
        </p:txBody>
      </p:sp>
      <p:sp>
        <p:nvSpPr>
          <p:cNvPr id="2" name="Text Box 4"/>
          <p:cNvSpPr txBox="1">
            <a:spLocks noChangeArrowheads="1"/>
          </p:cNvSpPr>
          <p:nvPr/>
        </p:nvSpPr>
        <p:spPr bwMode="auto">
          <a:xfrm>
            <a:off x="4572000" y="762000"/>
            <a:ext cx="3805238" cy="588963"/>
          </a:xfrm>
          <a:prstGeom prst="rect">
            <a:avLst/>
          </a:prstGeom>
          <a:solidFill>
            <a:schemeClr val="accent1">
              <a:lumMod val="20000"/>
              <a:lumOff val="80000"/>
            </a:schemeClr>
          </a:solidFill>
          <a:ln w="9525">
            <a:solidFill>
              <a:srgbClr val="6600CC"/>
            </a:solidFill>
            <a:miter lim="800000"/>
            <a:headEnd/>
            <a:tailEnd/>
          </a:ln>
        </p:spPr>
        <p:txBody>
          <a:bodyPr wrap="none">
            <a:spAutoFit/>
          </a:bodyPr>
          <a:lstStyle/>
          <a:p>
            <a:pPr eaLnBrk="0" hangingPunct="0">
              <a:defRPr/>
            </a:pPr>
            <a:r>
              <a:rPr lang="en-US" sz="3200" dirty="0">
                <a:solidFill>
                  <a:srgbClr val="006600"/>
                </a:solidFill>
                <a:latin typeface="Comic Sans MS" pitchFamily="66" charset="0"/>
                <a:ea typeface="+mn-ea"/>
                <a:cs typeface="+mn-cs"/>
              </a:rPr>
              <a:t>Additional Training</a:t>
            </a:r>
            <a:endParaRPr lang="en-US" dirty="0">
              <a:solidFill>
                <a:srgbClr val="006600"/>
              </a:solidFill>
              <a:latin typeface="Times New Roman" pitchFamily="18" charset="0"/>
              <a:ea typeface="+mn-ea"/>
              <a:cs typeface="+mn-cs"/>
            </a:endParaRPr>
          </a:p>
        </p:txBody>
      </p:sp>
      <p:sp>
        <p:nvSpPr>
          <p:cNvPr id="43012" name="WordArt 8"/>
          <p:cNvSpPr>
            <a:spLocks noChangeArrowheads="1" noChangeShapeType="1" noTextEdit="1"/>
          </p:cNvSpPr>
          <p:nvPr/>
        </p:nvSpPr>
        <p:spPr bwMode="auto">
          <a:xfrm>
            <a:off x="509588" y="0"/>
            <a:ext cx="3328987" cy="1947863"/>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Business</a:t>
            </a:r>
          </a:p>
        </p:txBody>
      </p:sp>
      <p:pic>
        <p:nvPicPr>
          <p:cNvPr id="43013" name="Picture 10" descr="writinghand2"/>
          <p:cNvPicPr>
            <a:picLocks noChangeAspect="1" noChangeArrowheads="1"/>
          </p:cNvPicPr>
          <p:nvPr/>
        </p:nvPicPr>
        <p:blipFill>
          <a:blip r:embed="rId2" cstate="email">
            <a:extLst>
              <a:ext uri="{28A0092B-C50C-407E-A947-70E740481C1C}">
                <a14:useLocalDpi xmlns:a14="http://schemas.microsoft.com/office/drawing/2010/main" val="0"/>
              </a:ext>
            </a:extLst>
          </a:blip>
          <a:srcRect r="12994" b="9764"/>
          <a:stretch>
            <a:fillRect/>
          </a:stretch>
        </p:blipFill>
        <p:spPr bwMode="auto">
          <a:xfrm>
            <a:off x="6805613" y="1865313"/>
            <a:ext cx="2297112" cy="159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014" name="AutoShape 9" descr="data:image/jpeg;base64,/9j/4AAQSkZJRgABAQAAAQABAAD/2wCEAAkGBw4SDxAPDxAQEA4PDxAPDw8PDxANDw0NFBEWFhQRFBUYHSggGBolGxQUITEhJSkrLy4uFx8zODMsNygtLisBCgoKDg0OGhAPGzckHCQvLCwsLCwvNywuLCwsLSwsLCwsLDAvLCwsLCwsLCwsLCwsLCwsLCwsLCwsLCwsLCwsLP/AABEIALEBHAMBIgACEQEDEQH/xAAcAAABBAMBAAAAAAAAAAAAAAAAAQMEBgUHCAL/xABREAABAwIBBQoJBwgJBAMAAAABAAIDBBESBQYhMVEHExZBU1SRkpPRIjJSYXGUscHTFCNygaGi0hUXQ1ViY8LiCCQzQmSjsuHwc3SCsyVFdf/EABkBAQADAQEAAAAAAAAAAAAAAAABAgMFBP/EACcRAQABAwMEAgIDAQAAAAAAAAABAhJRAxMyBBExMxRSYZFBcYEh/9oADAMBAAIRAxEAPwDeKEIQCEIQCELEZ25a+RUFTWYQ8wRF7WE2D36A0E7LkIMuhc2HdczhmuYnQMF9Ijp2EA7PnCV4O6LnUdU/RTUf4VaKap8QiaojzLpZC5n/ADg52c4f6rR/gRw+zt5xJ6pRfDSyrCL6cumELmjh5ndy8nqlF8NLw6zv5eX1Sj+GllWEblGXSyFzTw6zv5aX1Sj+Gl4cZ4ctL6pR/DSyrBuUZh0qhc18Ns8eVl9To/hpeGueXKzep0fw0sqwbtGY/bpNC5r4bZ48rL6nR/DScN88eVl9Uo/hpZVg3aMx+3SqFzTw5zw5aX1Sj+Gk4dZ38tL6pR/DSyrBuUZh0uhcz8PM7+Xk9Uo/hpOH2d3LyeqUfw0sqwblGXTKFzL+cDO3nD/VaL4aUboudY1zk+mmo/wJZVhN9OXTKFzWN1zOKGzpTC8X/SU7AD5jgIW/M2MuNq8n09dhwCaASvYDiDHAHG0HjsQVEx28rRPdmELAy5zxjxY3n0kN71Aqc7JAPAjYNXjOLtZ81lAtqFznUbuOWA97Wx0WFr3AXhmvYHR+kXj8+eWeToexm+Ig6PQucfz5ZZ5Oh7Gb4qPz5ZZ5Oh7Cb4qDo5C5y/Pjlnk6HsJvipRu4ZZ5Oh7Cb4qDoxCxOaWUpKnJ9JVSholqKeKV4YC1gc9oJsCSQNO1ZZAIQhAIQhAKn7rrL5DygP3TT0SsPuVwVZ3TI8WRsoj/AAkruqL+5BzTmyfBf9IexWWFVfNk/wBoPO0/YrRCur0/qhzuo5ymRqSxRY1JYtnjqSGJ1qZYnmqGUnWJ5iZYnmIzk8xPJlidCKS8OTTk65NORMGnJl6ecmXovBl6Yen3qO9GkI8iiTKXIocyhtSrmc5+a/8AILf25cSM3KU8fyec/wCbIuf86T823zvXQW54LZuUn/aPPS9x965vUeyXV0OEIDmjYOhR6s2YT6PaFJcoWVHWhkOxpPQLrBs50LrknaSekpV4YvaBQlCQJUCpbpEtr39BCDsLNGHBk6hZ5NHTj6xE1ZdRsnR4YIW+TFG3oaApKAQhCAQhCAWEz4ix5Kyiwa3UNUB6d5dZZtQcux4qSpb5VPM3pjcEHJebJ8J/oafarVCqlmyfDcP2G+1W2FdTpfXDn9TzTI1JYo0aksW7xVH2J9qYYn2KGUnGp5iZCeYjOTzE6E0xOhFJeHJpydcmnImDLk09OuTL0Xgy9MPT70w9GkI0iiTKXIokqhtSrGdXiM+n7l0RmYLZu0f/AGUZ6dPvXO2dh8GP6R9i6NzaFs3qL/8APpT0sYfeuZ1Hsl1tD1wxLli8vvtTTHZFKeiNx9yyjlhM7n2oak7IJv8A1OWLVoFq9BeWr0gVKkSoFUnJ0eKaJnlyxt6zwPeo4WVzUhx5QomeVWUw+rfmoOw2iwA2JUIQCEIQCEIQCaqWXY9vlMcOkJ1BQcb5uaJSOPBY+kEK3wKr0TMNdKzZJO3okKtEC6XSev8A14Oq5JsaksUaNSWL0vFUfYn2phifYoZSeanGptqdaEZydanQmmpwIzl5cmXJ1yaeiYNOTL085MvReDL0w9PvTD1DSEaRRZQpbwosyNqVUzs1M9J9hXSWSmYchUbdlDRt+5Gua87D/Zj6S6aDcOSKZuympR0MYuZr+yXW0eEK+5V7Pd1sn1X/AEZB0tt71YHKs7oL7ZOqf+nbpewe9YtWjmr0vIXoIFShIlQKFZtzWLFljJ7f8Uw9UF3uVZCuu47Diy3Rfsulf0QPQdSIQhAIQhAIQhAIQhByLWMw5Wqm+TV1jeiV3crDAsRnPHgy7Wt/x1R95xd71loF0ek4T/bxdVyhOjUlijRqSxep4Kj7E+xMMT7FDKTzE81MsTzUZyeavYC8NToRnJlyacn3JpwUJhHcmnJ9yacjSEdwTLwpD0w9GkI0iiTKZIocyNqVQzsPhR/Rd7l1BXi2ToG7I4B0MHcuXs7D4bPoO9q6lzgFqSJuwxjoYe5cvW5y62lwhVXFVLdMfbJs3nwD/OjVscqbuou/+PkG18Q/zAfcsmjToShAShABKEBKEChbD3Co75ajPkU9Q77ob/EteBbS/o+Q3ypM/wAijf8AekjCDoZCEIBCEIBCEIBCEIOWN0BmHOGsG2rB60bT71NgXjdZiwZw1P7T6aTphYPcvdOvf0fGXj6rzCdEpMajRqSxet4KkhieYmWJ9iMpOsTzUyxPtRnJ1idCaanQoZy8OTTk65NORMGXJlyecmnovBhyYepD0w9GkI0iiTKZIocyhtSp+crMU0bdow9LgupM6janjH7xv+hy5hyq29bTt2viHTIF01nm60UQ/efwlcvV5y62lwhVXFUndUf/AFK22aIf6j7lcHPVE3VpP6tENs7PsZIs2jWAShASoAJQhemkjSNBBuDsKCS6icC5t242AlzBfEMIu4arEjTceYra39HOL+t1z/Jp4m9aQn+BaxmqHXfLvYbI8HG7FfCZWkkhv90uBPHxrbv9HGHRlB/npmfZIVaqI/hWmZny3ShCFVYIQhAIQhAIQvJcg523fKN8WV2T2syemicxx1OkicWub6QMHWCpbc45B/cZ0uXWVdTQzNwTxRys14JWNkbf0OCwcmZ2Rj/9bQ/VSwj2BXprqp4yrVRTV5hzYM7Zh+jj+8vYzznH6KL73euinZm5G/V1F6vH3Jp2Z2Rv1dR+rx9ytvamVNjTw58Ge9RyUX3+9exn3U8lD9/vW/HZoZG/V1H2DO5NOzRyN+r6TsWJvamUfH0vq0UM/qnkofv969DdCquSg+/3rd7s0sj/AKvpOxYm3ZqZH/V9J2LE3tTKPjaX1aWG6LV8jB0SfiS/nIq+Rp+iT8SXdNo6SLKUsULGwRsgjc1kTAGulNjbzaCdPmVMxDzpvV5Pi6P1XE7o1XyMHRJ+JeTuh1XIwdEn4lUoy0uAcSGkgOI0kNvpNuNbV3KMnZPqKSX5RSwyyRTWxyxtc4tc2409Kb1eT4ul9VVO6DVclD9/vXk5+1PJQ/f71uE5s5J5hS9i1eTm1knmNL2LU3q8nxtL6tPjPipJAEMRJNgAHkknUALqQ/OHKWi9E4XNheGcXOwedbWbm9ktpBbRUwIIIIiaCCNRBUl9NTck3QbjXoO3Wo3q8p+Pp4aedlzKNwDRuub2G8z3IGuwUSqzgqmG0tOIyRcB7ZIyRtAK3S6OC4IYLtvhN3XbfXbTo1BQsoUlJKQ6animc0YWumYJS1uwF17BTvV5Ts6eGn8gufV5Tom4RidUwAtbpsxsgc4/U0E/Uuj89aoFkWzG72BUqnbDDf5PDFCTxxRsjPS0KJlGoklbhL3aDdvhGwcs5nvPeWkR2/4nuqRtVF3TprxQj99f7ju9SjWSNJa4m4NjdVzPSpL2xA+W4/dChKsBKkCVAqVIEqBx0riLE3GjZpsLC+2w0aVvj+jpFajrX+VVMb9TYWn+JaFC6F3AhhyXI7y6yU9EcY9yDaCF4EgXrEECoQhAIQhB5cmXlPkrw57UER5KjyPKmySMUaSRmxBCklKjPmKnPfHsTD3R7EECSoIUCqrZw60cTXtH950293PHYYToTedM1W2O9DDHLNiHgyuwtDeM6xpVR/KGcfMaTtHfjQWo1tXyEfrH8i8OqqvkI/WP5FV/ylnHzGk7R340n5Tzi5lR9o78aCn7oNQ8ZTLpY4w5tMPBuZW3LTZztAvxdCqTq2S/jRjzCKID/SrtlvN/LVTUSVMlPC18kO8FrZBhEdraLk6VhvzfZU5JvbMQYelrnhwxb09twC10TNI8xAButg7lEkxpZmxxxuwS6Xb4Y3G4uAfBN+PpVYizCyq1zXCJt2uDheZlrg3F1Ys1sn5coI5I4aWneJHh5MktyCGgWGEjYgvlqvko+3/kSYavko+3/kVf/KmcXMqPtHfjR+VM4uZUfaO/Ggz9Q5zGsL7Bz8Qw3xAEW1Hj1poylQMmS5Vmka2tpqeKJpxB0TyXYtVtLjosVZ2U0exBhHOKbcCrB8mj2JDSx7EFafGVGkiKtnyRh4l4fk1hQULKlEXDG0eE3X527VR86D/Zjzu9gW7JcjX1WVGzvzDqpHtfAGloxEjEBYm3cg1egX2/YrWcwK/ja3rtScAq/Yzrt70FWF9v2JRf/gVp4BV+xnXb3pRmDX+S3rt70FYC6J3GG4cjw/tzVDv80t/hWoo9z/KBPiN67e9b1zGyWaagp6Zzml0bTiI1Y3PLj/qQWZjk6HJuNnnTwYgfQheXOQKSmZZ2jW5o9JAWDzmzlipGaXN31wO9tc4NH0j5lqbKuX3vL5XPiLyblzp2u0egebUEG7n1cfls67Uy+qj8tnWatFPy7eISAxxnQS2SRpkDfoNv4XmuvNRl20bZAWNGgvjMjXzW8kNboxfXoQbwfUx+WzrBMPqI+UZ12rQmclXHNHGJA10fjb22UOmbLhNgcJsBxazrVbjpYmgtcxjnNOEWaPCdiA0X1jz3VohEy6ZdPHyjOu3vTZlj8tnXaubjHCBfe4zqAAa0m5PsXsshFvm4zcgAANvx3J8ytbCl0uinSR+WzrtXgvj8tnXauei2EEfNxHEbCzWaNBJJ82hLhgBA3uI4ibWDLNAGspbBfOHQJdF5bOs1eSYvLZ12rQWGAEDe4jfEbgMs0C2vpSgQYg3e4tIJxAR4QAbWPn0pbCL5w3rJUUwNnTQg7DKwH2rx8rpeXg7WPvWjhvN8OCK4aHEgRYdJOi9vMkaYi/A2FjnBoccIhw6b7fQlsIvnDeXyql5eDtY+9e2SQuF2yRuG1sjT7CtINgZfwoGgHRcthPsSOihxEb1H4Og+DGNNr8aWI3fw3nePy2dZqMUfls6zVodjIiXDemeCQPFj2A+9eY2REu+aZ4LsPixjiB+vWlq17fWKPy2dZqMUfls6wWhXMhGG0TNJI8Vt9HnXl+94mjem6b20M1j/AIUtIr/DfmKPy2dZqMUfls6wWgXb3itvTbkEjQ3iIv7U29kZNt6aTa97M1X/ANx0qLVrnQ0bWnUQfQQU8IVovM+tNNO2VmhuISFmoaLskaPSL9ULe1FVNkaHN1OAIO0FVWKIV63hS2sTgjUJYuShB4ky7Jo2LOCNLvKDA/k4bF6bQDYs5vKUQoMVHSAcSmQx2UsQr2IkCRkp8PK8tYnA1BMcVgs5cuMpoi4+E83EcY1vd3bSspX1AYxzjxAlc2Z4Z2mslJkfPE5jyLRXAAGjD6EGayxlKV7pKiaSdutzjvURa0DiGK5AGxYymlndG50vyjA65ZgigYRDbQXF2m/HxKpuqIzrqapw2HwgfqK8uqGnQaqqIOsG5BHSgs+ScboCGtnELi4RCGOEfN31lztJcTc3C8ZOcXxywWnwxuMe9wxwgRt4muedbjrNtqrZqW8VVVAcQGIADYNK8idg0Nqalo1nCC254zoKDO5QjmbSEStewMcN7aImb1GzxQHObpvpOnzhYkPa4XBuHXBDWgBrR4IA+oKOalvOqs+nER7U058fLz/Wz/dTE9kTCfa4IINnXGFrQAG31dHtXoNJBa4HCSRZrR4l9AP1LG74znE/UPejfGc4n6h71a5W1kw0lpa8OIJ1NY22EO0A/UAhxuA2XF4T/BAY2xscTQfqGlYzfWc4n6p70b7Hy89+I4DcejSlyLGWa1zmgSB58LFZrG2FnXb7l5jdj8B+MvjcHENY2zTpLfssVi99Zzio6p70b7HxTzgnSSGkEm1tOnzJcWMqb4Q6YPuwl/gxts2wIHp0FOXxYHjftBxNIYwXuPRq0rDGWM6DUTkHQQWkgjZrS79HzioA2AEWHSlyNtmnPdiYCZNL26Hta0H0W/5oT1TTxyeOwOtquNSw1JXQsdiMk0mjQHgkA7QvFXWRPdcSzM8zQbX261N8dldue7IGhgOjeicJtoxG32obQQO/R+LosSdH2rEmWPinmG2zSMR2nSgyx8vMDxkNIJ9OlRdGF7JyzFS1rWsAADWuAtrACanYThIBJa8HTHh0aj6daixVsAZgc6R+m+Jzbm/EmDUM5xP1VM1QiKJTqjRhd5Lhf5sjQdB9Ov7EkhsQRosbHwCPBOg+7oUHfo+OeYjYWf7oM0ZveeYg3uCxRctayNDLZzv3Ugvr0tfcE9IHStvbm+U8cToHG74HADTpMLtLD6PGb/4rS8NXCPGlncDraGgA+nQVeNznKrXV7d6xBjozG9rhrAsWm/GQR94qvdbs3jEF6e8AXKWmZcBe5YLhBq7P3Peqjl3mldvcbdEkgHhkkA3Gwa9WnRs1USoyzWTaXVta1zh4L2VM4Zc6rsvq9C27nRmoycY23ZKPFe3X6DtC1LlzJEkDziZgfe5DfElHlN2O9vQUDeRs5cvwPBZVyuANi2pkFRGfSHkm3oW580s8GVLWx1BjZU2A+bxCOU/sh2lp81yudBlJ+It2FS6XKcrXAtJBBuCFCXVzU4GqtZl5ZdU0cEr/AByyz/O5psT9drqzMQKGr1hXsBLZAskbXCzgCDxEXWGkzRyY4kuoqYk6Sd5ZcnoWbQgwXA3JXMqbsWdyTgbkrmVN2LO5Z5CDA8Dcl8ypuxZ3I4G5L5lTdizuWeQgwPA3JfMqbsWdyOBuS+ZU3Ys7lnkIMBwNyXzKm7FncjgbkvmVN2LO5Z9CDAcDcl8ypuxZ3I4G5L5lTdizuWfQgr/A3JfMqbsWdyOBuS+ZU3Ys7lYEIhX+BuS+ZU3Ys7kcDcl8ypuxZ3KwIQV/gdkvmVN2LO5HA7JfMqbsWdysFkIK9wOyZzKm7FncjgdkvmVN2LO5WFJZSK/wOyZzKm7FncjgdkvmVN2LO5WCyLIK/wADsl8ypuxZ3I4HZL5lTdizuVgsiyDAcDsl8ypuxZ3KTR5vUUJvDTQRu2siY09ICy6LKAyIgje08hEo7qcFYzKmbVNUNLJow5p6R5weJZtCDWkm41ksvLwZ234g8EfaLqZTbk2Sm62SP+lK73K/oQYzJmRIKdgjhYGsbqA0rIhgXpCBLJUIQCEIQCEIQCEIQCEIQCEIQCEIQCEIQCEIQCEIQCEIQCEIQCEIQCEIQCEIQCEIQCEIQCEIQCEIQf/Z"/>
          <p:cNvSpPr>
            <a:spLocks noChangeAspect="1" noChangeArrowheads="1"/>
          </p:cNvSpPr>
          <p:nvPr/>
        </p:nvSpPr>
        <p:spPr bwMode="auto">
          <a:xfrm>
            <a:off x="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MS PGothic" charset="0"/>
            </a:endParaRPr>
          </a:p>
        </p:txBody>
      </p:sp>
      <p:sp>
        <p:nvSpPr>
          <p:cNvPr id="43015" name="AutoShape 11" descr="data:image/jpeg;base64,/9j/4AAQSkZJRgABAQAAAQABAAD/2wCEAAkGBw4SDxAPDxAQEA4PDxAPDw8PDxANDw0NFBEWFhQRFBUYHSggGBolGxQUITEhJSkrLy4uFx8zODMsNygtLisBCgoKDg0OGhAPGzckHCQvLCwsLCwvNywuLCwsLSwsLCwsLDAvLCwsLCwsLCwsLCwsLCwsLCwsLCwsLCwsLCwsLP/AABEIALEBHAMBIgACEQEDEQH/xAAcAAABBAMBAAAAAAAAAAAAAAAAAQMEBgUHCAL/xABREAABAwIBBQoJBwgJBAMAAAABAAIDBBESBQYhMVEHExZBU1SRkpPRIjJSYXGUscHTFCNygaGi0hUXQ1ViY8LiCCQzQmSjsuHwc3SCsyVFdf/EABkBAQADAQEAAAAAAAAAAAAAAAABAgMFBP/EACcRAQABAwMEAgIDAQAAAAAAAAABAhJRAxMyBBExMxRSYZFBcYEh/9oADAMBAAIRAxEAPwDeKEIQCEIQCELEZ25a+RUFTWYQ8wRF7WE2D36A0E7LkIMuhc2HdczhmuYnQMF9Ijp2EA7PnCV4O6LnUdU/RTUf4VaKap8QiaojzLpZC5n/ADg52c4f6rR/gRw+zt5xJ6pRfDSyrCL6cumELmjh5ndy8nqlF8NLw6zv5eX1Sj+GllWEblGXSyFzTw6zv5aX1Sj+Gl4cZ4ctL6pR/DSyrBuUZh0qhc18Ns8eVl9To/hpeGueXKzep0fw0sqwbtGY/bpNC5r4bZ48rL6nR/DScN88eVl9Uo/hpZVg3aMx+3SqFzTw5zw5aX1Sj+Gk4dZ38tL6pR/DSyrBuUZh0uhcz8PM7+Xk9Uo/hpOH2d3LyeqUfw0sqwblGXTKFzL+cDO3nD/VaL4aUboudY1zk+mmo/wJZVhN9OXTKFzWN1zOKGzpTC8X/SU7AD5jgIW/M2MuNq8n09dhwCaASvYDiDHAHG0HjsQVEx28rRPdmELAy5zxjxY3n0kN71Aqc7JAPAjYNXjOLtZ81lAtqFznUbuOWA97Wx0WFr3AXhmvYHR+kXj8+eWeToexm+Ig6PQucfz5ZZ5Oh7Gb4qPz5ZZ5Oh7Cb4qDo5C5y/Pjlnk6HsJvipRu4ZZ5Oh7Cb4qDoxCxOaWUpKnJ9JVSholqKeKV4YC1gc9oJsCSQNO1ZZAIQhAIQhAKn7rrL5DygP3TT0SsPuVwVZ3TI8WRsoj/AAkruqL+5BzTmyfBf9IexWWFVfNk/wBoPO0/YrRCur0/qhzuo5ymRqSxRY1JYtnjqSGJ1qZYnmqGUnWJ5iZYnmIzk8xPJlidCKS8OTTk65NORMGnJl6ecmXovBl6Yen3qO9GkI8iiTKXIocyhtSrmc5+a/8AILf25cSM3KU8fyec/wCbIuf86T823zvXQW54LZuUn/aPPS9x965vUeyXV0OEIDmjYOhR6s2YT6PaFJcoWVHWhkOxpPQLrBs50LrknaSekpV4YvaBQlCQJUCpbpEtr39BCDsLNGHBk6hZ5NHTj6xE1ZdRsnR4YIW+TFG3oaApKAQhCAQhCAWEz4ix5Kyiwa3UNUB6d5dZZtQcux4qSpb5VPM3pjcEHJebJ8J/oafarVCqlmyfDcP2G+1W2FdTpfXDn9TzTI1JYo0aksW7xVH2J9qYYn2KGUnGp5iZCeYjOTzE6E0xOhFJeHJpydcmnImDLk09OuTL0Xgy9MPT70w9GkI0iiTKXIokqhtSrGdXiM+n7l0RmYLZu0f/AGUZ6dPvXO2dh8GP6R9i6NzaFs3qL/8APpT0sYfeuZ1Hsl1tD1wxLli8vvtTTHZFKeiNx9yyjlhM7n2oak7IJv8A1OWLVoFq9BeWr0gVKkSoFUnJ0eKaJnlyxt6zwPeo4WVzUhx5QomeVWUw+rfmoOw2iwA2JUIQCEIQCEIQCaqWXY9vlMcOkJ1BQcb5uaJSOPBY+kEK3wKr0TMNdKzZJO3okKtEC6XSev8A14Oq5JsaksUaNSWL0vFUfYn2phifYoZSeanGptqdaEZydanQmmpwIzl5cmXJ1yaeiYNOTL085MvReDL0w9PvTD1DSEaRRZQpbwosyNqVUzs1M9J9hXSWSmYchUbdlDRt+5Gua87D/Zj6S6aDcOSKZuympR0MYuZr+yXW0eEK+5V7Pd1sn1X/AEZB0tt71YHKs7oL7ZOqf+nbpewe9YtWjmr0vIXoIFShIlQKFZtzWLFljJ7f8Uw9UF3uVZCuu47Diy3Rfsulf0QPQdSIQhAIQhAIQhAIQhByLWMw5Wqm+TV1jeiV3crDAsRnPHgy7Wt/x1R95xd71loF0ek4T/bxdVyhOjUlijRqSxep4Kj7E+xMMT7FDKTzE81MsTzUZyeavYC8NToRnJlyacn3JpwUJhHcmnJ9yacjSEdwTLwpD0w9GkI0iiTKZIocyNqVQzsPhR/Rd7l1BXi2ToG7I4B0MHcuXs7D4bPoO9q6lzgFqSJuwxjoYe5cvW5y62lwhVXFVLdMfbJs3nwD/OjVscqbuou/+PkG18Q/zAfcsmjToShAShABKEBKEChbD3Co75ajPkU9Q77ob/EteBbS/o+Q3ypM/wAijf8AekjCDoZCEIBCEIBCEIBCEIOWN0BmHOGsG2rB60bT71NgXjdZiwZw1P7T6aTphYPcvdOvf0fGXj6rzCdEpMajRqSxet4KkhieYmWJ9iMpOsTzUyxPtRnJ1idCaanQoZy8OTTk65NORMGXJlyecmnovBhyYepD0w9GkI0iiTKZIocyhtSp+crMU0bdow9LgupM6janjH7xv+hy5hyq29bTt2viHTIF01nm60UQ/efwlcvV5y62lwhVXFUndUf/AFK22aIf6j7lcHPVE3VpP6tENs7PsZIs2jWAShASoAJQhemkjSNBBuDsKCS6icC5t242AlzBfEMIu4arEjTceYra39HOL+t1z/Jp4m9aQn+BaxmqHXfLvYbI8HG7FfCZWkkhv90uBPHxrbv9HGHRlB/npmfZIVaqI/hWmZny3ShCFVYIQhAIQhAIQvJcg523fKN8WV2T2syemicxx1OkicWub6QMHWCpbc45B/cZ0uXWVdTQzNwTxRys14JWNkbf0OCwcmZ2Rj/9bQ/VSwj2BXprqp4yrVRTV5hzYM7Zh+jj+8vYzznH6KL73euinZm5G/V1F6vH3Jp2Z2Rv1dR+rx9ytvamVNjTw58Ge9RyUX3+9exn3U8lD9/vW/HZoZG/V1H2DO5NOzRyN+r6TsWJvamUfH0vq0UM/qnkofv969DdCquSg+/3rd7s0sj/AKvpOxYm3ZqZH/V9J2LE3tTKPjaX1aWG6LV8jB0SfiS/nIq+Rp+iT8SXdNo6SLKUsULGwRsgjc1kTAGulNjbzaCdPmVMxDzpvV5Pi6P1XE7o1XyMHRJ+JeTuh1XIwdEn4lUoy0uAcSGkgOI0kNvpNuNbV3KMnZPqKSX5RSwyyRTWxyxtc4tc2409Kb1eT4ul9VVO6DVclD9/vXk5+1PJQ/f71uE5s5J5hS9i1eTm1knmNL2LU3q8nxtL6tPjPipJAEMRJNgAHkknUALqQ/OHKWi9E4XNheGcXOwedbWbm9ktpBbRUwIIIIiaCCNRBUl9NTck3QbjXoO3Wo3q8p+Pp4aedlzKNwDRuub2G8z3IGuwUSqzgqmG0tOIyRcB7ZIyRtAK3S6OC4IYLtvhN3XbfXbTo1BQsoUlJKQ6animc0YWumYJS1uwF17BTvV5Ts6eGn8gufV5Tom4RidUwAtbpsxsgc4/U0E/Uuj89aoFkWzG72BUqnbDDf5PDFCTxxRsjPS0KJlGoklbhL3aDdvhGwcs5nvPeWkR2/4nuqRtVF3TprxQj99f7ju9SjWSNJa4m4NjdVzPSpL2xA+W4/dChKsBKkCVAqVIEqBx0riLE3GjZpsLC+2w0aVvj+jpFajrX+VVMb9TYWn+JaFC6F3AhhyXI7y6yU9EcY9yDaCF4EgXrEECoQhAIQhB5cmXlPkrw57UER5KjyPKmySMUaSRmxBCklKjPmKnPfHsTD3R7EECSoIUCqrZw60cTXtH950293PHYYToTedM1W2O9DDHLNiHgyuwtDeM6xpVR/KGcfMaTtHfjQWo1tXyEfrH8i8OqqvkI/WP5FV/ylnHzGk7R340n5Tzi5lR9o78aCn7oNQ8ZTLpY4w5tMPBuZW3LTZztAvxdCqTq2S/jRjzCKID/SrtlvN/LVTUSVMlPC18kO8FrZBhEdraLk6VhvzfZU5JvbMQYelrnhwxb09twC10TNI8xAButg7lEkxpZmxxxuwS6Xb4Y3G4uAfBN+PpVYizCyq1zXCJt2uDheZlrg3F1Ys1sn5coI5I4aWneJHh5MktyCGgWGEjYgvlqvko+3/kSYavko+3/kVf/KmcXMqPtHfjR+VM4uZUfaO/Ggz9Q5zGsL7Bz8Qw3xAEW1Hj1poylQMmS5Vmka2tpqeKJpxB0TyXYtVtLjosVZ2U0exBhHOKbcCrB8mj2JDSx7EFafGVGkiKtnyRh4l4fk1hQULKlEXDG0eE3X527VR86D/Zjzu9gW7JcjX1WVGzvzDqpHtfAGloxEjEBYm3cg1egX2/YrWcwK/ja3rtScAq/Yzrt70FWF9v2JRf/gVp4BV+xnXb3pRmDX+S3rt70FYC6J3GG4cjw/tzVDv80t/hWoo9z/KBPiN67e9b1zGyWaagp6Zzml0bTiI1Y3PLj/qQWZjk6HJuNnnTwYgfQheXOQKSmZZ2jW5o9JAWDzmzlipGaXN31wO9tc4NH0j5lqbKuX3vL5XPiLyblzp2u0egebUEG7n1cfls67Uy+qj8tnWatFPy7eISAxxnQS2SRpkDfoNv4XmuvNRl20bZAWNGgvjMjXzW8kNboxfXoQbwfUx+WzrBMPqI+UZ12rQmclXHNHGJA10fjb22UOmbLhNgcJsBxazrVbjpYmgtcxjnNOEWaPCdiA0X1jz3VohEy6ZdPHyjOu3vTZlj8tnXaubjHCBfe4zqAAa0m5PsXsshFvm4zcgAANvx3J8ytbCl0uinSR+WzrtXgvj8tnXauei2EEfNxHEbCzWaNBJJ82hLhgBA3uI4ibWDLNAGspbBfOHQJdF5bOs1eSYvLZ12rQWGAEDe4jfEbgMs0C2vpSgQYg3e4tIJxAR4QAbWPn0pbCL5w3rJUUwNnTQg7DKwH2rx8rpeXg7WPvWjhvN8OCK4aHEgRYdJOi9vMkaYi/A2FjnBoccIhw6b7fQlsIvnDeXyql5eDtY+9e2SQuF2yRuG1sjT7CtINgZfwoGgHRcthPsSOihxEb1H4Og+DGNNr8aWI3fw3nePy2dZqMUfls6zVodjIiXDemeCQPFj2A+9eY2REu+aZ4LsPixjiB+vWlq17fWKPy2dZqMUfls6wWhXMhGG0TNJI8Vt9HnXl+94mjem6b20M1j/AIUtIr/DfmKPy2dZqMUfls6wWgXb3itvTbkEjQ3iIv7U29kZNt6aTa97M1X/ANx0qLVrnQ0bWnUQfQQU8IVovM+tNNO2VmhuISFmoaLskaPSL9ULe1FVNkaHN1OAIO0FVWKIV63hS2sTgjUJYuShB4ky7Jo2LOCNLvKDA/k4bF6bQDYs5vKUQoMVHSAcSmQx2UsQr2IkCRkp8PK8tYnA1BMcVgs5cuMpoi4+E83EcY1vd3bSspX1AYxzjxAlc2Z4Z2mslJkfPE5jyLRXAAGjD6EGayxlKV7pKiaSdutzjvURa0DiGK5AGxYymlndG50vyjA65ZgigYRDbQXF2m/HxKpuqIzrqapw2HwgfqK8uqGnQaqqIOsG5BHSgs+ScboCGtnELi4RCGOEfN31lztJcTc3C8ZOcXxywWnwxuMe9wxwgRt4muedbjrNtqrZqW8VVVAcQGIADYNK8idg0Nqalo1nCC254zoKDO5QjmbSEStewMcN7aImb1GzxQHObpvpOnzhYkPa4XBuHXBDWgBrR4IA+oKOalvOqs+nER7U058fLz/Wz/dTE9kTCfa4IINnXGFrQAG31dHtXoNJBa4HCSRZrR4l9AP1LG74znE/UPejfGc4n6h71a5W1kw0lpa8OIJ1NY22EO0A/UAhxuA2XF4T/BAY2xscTQfqGlYzfWc4n6p70b7Hy89+I4DcejSlyLGWa1zmgSB58LFZrG2FnXb7l5jdj8B+MvjcHENY2zTpLfssVi99Zzio6p70b7HxTzgnSSGkEm1tOnzJcWMqb4Q6YPuwl/gxts2wIHp0FOXxYHjftBxNIYwXuPRq0rDGWM6DUTkHQQWkgjZrS79HzioA2AEWHSlyNtmnPdiYCZNL26Hta0H0W/5oT1TTxyeOwOtquNSw1JXQsdiMk0mjQHgkA7QvFXWRPdcSzM8zQbX261N8dldue7IGhgOjeicJtoxG32obQQO/R+LosSdH2rEmWPinmG2zSMR2nSgyx8vMDxkNIJ9OlRdGF7JyzFS1rWsAADWuAtrACanYThIBJa8HTHh0aj6daixVsAZgc6R+m+Jzbm/EmDUM5xP1VM1QiKJTqjRhd5Lhf5sjQdB9Ov7EkhsQRosbHwCPBOg+7oUHfo+OeYjYWf7oM0ZveeYg3uCxRctayNDLZzv3Ugvr0tfcE9IHStvbm+U8cToHG74HADTpMLtLD6PGb/4rS8NXCPGlncDraGgA+nQVeNznKrXV7d6xBjozG9rhrAsWm/GQR94qvdbs3jEF6e8AXKWmZcBe5YLhBq7P3Peqjl3mldvcbdEkgHhkkA3Gwa9WnRs1USoyzWTaXVta1zh4L2VM4Zc6rsvq9C27nRmoycY23ZKPFe3X6DtC1LlzJEkDziZgfe5DfElHlN2O9vQUDeRs5cvwPBZVyuANi2pkFRGfSHkm3oW580s8GVLWx1BjZU2A+bxCOU/sh2lp81yudBlJ+It2FS6XKcrXAtJBBuCFCXVzU4GqtZl5ZdU0cEr/AByyz/O5psT9drqzMQKGr1hXsBLZAskbXCzgCDxEXWGkzRyY4kuoqYk6Sd5ZcnoWbQgwXA3JXMqbsWdyTgbkrmVN2LO5Z5CDA8Dcl8ypuxZ3I4G5L5lTdizuWeQgwPA3JfMqbsWdyOBuS+ZU3Ys7lnkIMBwNyXzKm7FncjgbkvmVN2LO5Z9CDAcDcl8ypuxZ3I4G5L5lTdizuWfQgr/A3JfMqbsWdyOBuS+ZU3Ys7lYEIhX+BuS+ZU3Ys7kcDcl8ypuxZ3KwIQV/gdkvmVN2LO5HA7JfMqbsWdysFkIK9wOyZzKm7FncjgdkvmVN2LO5WFJZSK/wOyZzKm7FncjgdkvmVN2LO5WCyLIK/wADsl8ypuxZ3I4HZL5lTdizuVgsiyDAcDsl8ypuxZ3KTR5vUUJvDTQRu2siY09ICy6LKAyIgje08hEo7qcFYzKmbVNUNLJow5p6R5weJZtCDWkm41ksvLwZ234g8EfaLqZTbk2Sm62SP+lK73K/oQYzJmRIKdgjhYGsbqA0rIhgXpCBLJUIQCEIQCEIQCEIQCEIQCEIQCEIQCEIQCEIQCEIQCEIQCEIQCEIQCEIQCEIQCEIQCEIQCEIQCEIQf/Z"/>
          <p:cNvSpPr>
            <a:spLocks noChangeAspect="1" noChangeArrowheads="1"/>
          </p:cNvSpPr>
          <p:nvPr/>
        </p:nvSpPr>
        <p:spPr bwMode="auto">
          <a:xfrm>
            <a:off x="1524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MS PGothic" charset="0"/>
            </a:endParaRPr>
          </a:p>
        </p:txBody>
      </p:sp>
      <p:pic>
        <p:nvPicPr>
          <p:cNvPr id="43016" name="Picture 13" descr="https://encrypted-tbn2.gstatic.com/images?q=tbn:ANd9GcRSNGNLGhh0w8L2XHcaETWGIemxIkmqcqyujZwv9E467sxhMkIVs9WPQ_G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638" y="4656138"/>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284163" y="2297113"/>
            <a:ext cx="63150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Char char="•"/>
              <a:defRPr/>
            </a:pPr>
            <a:r>
              <a:rPr lang="en-US" altLang="en-US" b="1" dirty="0" smtClean="0">
                <a:solidFill>
                  <a:srgbClr val="1C1C1C"/>
                </a:solidFill>
                <a:latin typeface="+mn-lt"/>
                <a:ea typeface="MS PGothic" pitchFamily="34" charset="-128"/>
                <a:cs typeface="Arial" pitchFamily="34" charset="0"/>
              </a:rPr>
              <a:t>  </a:t>
            </a:r>
            <a:r>
              <a:rPr lang="en-US" altLang="en-US" sz="4000" dirty="0" smtClean="0">
                <a:solidFill>
                  <a:srgbClr val="1C1C1C"/>
                </a:solidFill>
                <a:latin typeface="+mn-lt"/>
                <a:ea typeface="MS PGothic" pitchFamily="34" charset="-128"/>
                <a:cs typeface="Arial" pitchFamily="34" charset="0"/>
              </a:rPr>
              <a:t>Computer Companies</a:t>
            </a:r>
          </a:p>
          <a:p>
            <a:pPr>
              <a:spcBef>
                <a:spcPct val="0"/>
              </a:spcBef>
              <a:buFontTx/>
              <a:buChar char="•"/>
              <a:defRPr/>
            </a:pPr>
            <a:r>
              <a:rPr lang="en-US" altLang="en-US" sz="4000" dirty="0" smtClean="0">
                <a:solidFill>
                  <a:srgbClr val="1C1C1C"/>
                </a:solidFill>
                <a:latin typeface="+mn-lt"/>
                <a:ea typeface="MS PGothic" pitchFamily="34" charset="-128"/>
                <a:cs typeface="Arial" pitchFamily="34" charset="0"/>
              </a:rPr>
              <a:t>  Pharmaceutical Companies</a:t>
            </a:r>
          </a:p>
          <a:p>
            <a:pPr>
              <a:spcBef>
                <a:spcPct val="0"/>
              </a:spcBef>
              <a:buFontTx/>
              <a:buNone/>
              <a:defRPr/>
            </a:pPr>
            <a:r>
              <a:rPr lang="en-US" altLang="en-US" sz="4000" dirty="0" smtClean="0">
                <a:solidFill>
                  <a:srgbClr val="1C1C1C"/>
                </a:solidFill>
                <a:latin typeface="+mn-lt"/>
                <a:ea typeface="MS PGothic" pitchFamily="34" charset="-128"/>
                <a:cs typeface="Arial" pitchFamily="34" charset="0"/>
              </a:rPr>
              <a:t>	Novartis</a:t>
            </a:r>
          </a:p>
          <a:p>
            <a:pPr>
              <a:spcBef>
                <a:spcPct val="0"/>
              </a:spcBef>
              <a:buFontTx/>
              <a:buNone/>
              <a:defRPr/>
            </a:pPr>
            <a:r>
              <a:rPr lang="en-US" altLang="en-US" sz="4000" dirty="0" smtClean="0">
                <a:solidFill>
                  <a:srgbClr val="1C1C1C"/>
                </a:solidFill>
                <a:latin typeface="+mn-lt"/>
                <a:ea typeface="MS PGothic" pitchFamily="34" charset="-128"/>
                <a:cs typeface="Arial" pitchFamily="34" charset="0"/>
              </a:rPr>
              <a:t>	Ross Pharmaceuticals</a:t>
            </a:r>
          </a:p>
          <a:p>
            <a:pPr>
              <a:spcBef>
                <a:spcPct val="0"/>
              </a:spcBef>
              <a:buFontTx/>
              <a:buNone/>
              <a:defRPr/>
            </a:pPr>
            <a:r>
              <a:rPr lang="en-US" altLang="en-US" sz="4000" dirty="0" smtClean="0">
                <a:solidFill>
                  <a:srgbClr val="1C1C1C"/>
                </a:solidFill>
                <a:latin typeface="+mn-lt"/>
                <a:ea typeface="MS PGothic" pitchFamily="34" charset="-128"/>
                <a:cs typeface="Arial" pitchFamily="34" charset="0"/>
              </a:rPr>
              <a:t>	Pfizer Pharmaceuticals</a:t>
            </a:r>
          </a:p>
          <a:p>
            <a:pPr>
              <a:spcBef>
                <a:spcPct val="0"/>
              </a:spcBef>
              <a:buFontTx/>
              <a:buChar char="•"/>
              <a:defRPr/>
            </a:pPr>
            <a:r>
              <a:rPr lang="en-US" altLang="en-US" sz="4000" dirty="0" smtClean="0">
                <a:solidFill>
                  <a:srgbClr val="1C1C1C"/>
                </a:solidFill>
                <a:latin typeface="+mn-lt"/>
                <a:ea typeface="MS PGothic" pitchFamily="34" charset="-128"/>
                <a:cs typeface="Arial" pitchFamily="34" charset="0"/>
              </a:rPr>
              <a:t>Food Companies</a:t>
            </a:r>
          </a:p>
        </p:txBody>
      </p:sp>
      <p:sp>
        <p:nvSpPr>
          <p:cNvPr id="32771" name="Text Box 4"/>
          <p:cNvSpPr txBox="1">
            <a:spLocks noChangeArrowheads="1"/>
          </p:cNvSpPr>
          <p:nvPr/>
        </p:nvSpPr>
        <p:spPr bwMode="auto">
          <a:xfrm>
            <a:off x="3608388" y="1508125"/>
            <a:ext cx="5208587" cy="588963"/>
          </a:xfrm>
          <a:prstGeom prst="rect">
            <a:avLst/>
          </a:prstGeom>
          <a:solidFill>
            <a:schemeClr val="accent1">
              <a:lumMod val="20000"/>
              <a:lumOff val="80000"/>
            </a:schemeClr>
          </a:solidFill>
          <a:ln w="9525">
            <a:solidFill>
              <a:schemeClr val="tx2"/>
            </a:solidFill>
            <a:miter lim="800000"/>
            <a:headEnd/>
            <a:tailEnd/>
          </a:ln>
        </p:spPr>
        <p:txBody>
          <a:bodyPr wrap="none">
            <a:spAutoFit/>
          </a:bodyPr>
          <a:lstStyle/>
          <a:p>
            <a:pPr eaLnBrk="0" hangingPunct="0">
              <a:defRPr/>
            </a:pPr>
            <a:r>
              <a:rPr lang="en-US" sz="3200" dirty="0">
                <a:solidFill>
                  <a:srgbClr val="006600"/>
                </a:solidFill>
                <a:latin typeface="Comic Sans MS" pitchFamily="66" charset="0"/>
                <a:ea typeface="+mn-ea"/>
                <a:cs typeface="+mn-cs"/>
              </a:rPr>
              <a:t>Employment Opportunities</a:t>
            </a:r>
            <a:endParaRPr lang="en-US" sz="2800" dirty="0">
              <a:solidFill>
                <a:srgbClr val="006600"/>
              </a:solidFill>
              <a:latin typeface="Times New Roman" pitchFamily="18" charset="0"/>
              <a:ea typeface="+mn-ea"/>
              <a:cs typeface="+mn-cs"/>
            </a:endParaRPr>
          </a:p>
        </p:txBody>
      </p:sp>
      <p:sp>
        <p:nvSpPr>
          <p:cNvPr id="44036" name="WordArt 8"/>
          <p:cNvSpPr>
            <a:spLocks noChangeArrowheads="1" noChangeShapeType="1" noTextEdit="1"/>
          </p:cNvSpPr>
          <p:nvPr/>
        </p:nvSpPr>
        <p:spPr bwMode="auto">
          <a:xfrm>
            <a:off x="509588" y="0"/>
            <a:ext cx="3328987" cy="1947863"/>
          </a:xfrm>
          <a:prstGeom prst="rect">
            <a:avLst/>
          </a:prstGeom>
        </p:spPr>
        <p:txBody>
          <a:bodyPr wrap="none" fromWordArt="1">
            <a:prstTxWarp prst="textSlantUp">
              <a:avLst>
                <a:gd name="adj" fmla="val 35949"/>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Business</a:t>
            </a:r>
          </a:p>
        </p:txBody>
      </p:sp>
      <p:pic>
        <p:nvPicPr>
          <p:cNvPr id="44037" name="Picture 10" descr="soft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200400"/>
            <a:ext cx="183515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 descr="http://tbn2.google.com/images?q=tbn:z_4u81hg0nZqGM:http://www.pharm.monash.edu.au/assets/images/courses/pharmsal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1038" y="5216525"/>
            <a:ext cx="17367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47157" y="214720"/>
            <a:ext cx="4233776" cy="917575"/>
          </a:xfrm>
          <a:solidFill>
            <a:schemeClr val="bg1"/>
          </a:solidFill>
          <a:ln>
            <a:solidFill>
              <a:schemeClr val="tx2"/>
            </a:solidFill>
            <a:miter lim="800000"/>
            <a:headEnd/>
            <a:tailEnd/>
          </a:ln>
        </p:spPr>
        <p:txBody>
          <a:bodyPr/>
          <a:lstStyle/>
          <a:p>
            <a:pPr eaLnBrk="1" hangingPunct="1"/>
            <a:r>
              <a:rPr lang="en-US" sz="3600" dirty="0">
                <a:latin typeface="Calibri" charset="0"/>
              </a:rPr>
              <a:t>Pharmaceutical Sales</a:t>
            </a:r>
          </a:p>
        </p:txBody>
      </p:sp>
      <p:sp>
        <p:nvSpPr>
          <p:cNvPr id="45059" name="Content Placeholder 2"/>
          <p:cNvSpPr>
            <a:spLocks noGrp="1"/>
          </p:cNvSpPr>
          <p:nvPr>
            <p:ph idx="1"/>
          </p:nvPr>
        </p:nvSpPr>
        <p:spPr>
          <a:xfrm>
            <a:off x="239713" y="1298575"/>
            <a:ext cx="8693150" cy="5414963"/>
          </a:xfrm>
          <a:solidFill>
            <a:schemeClr val="bg1"/>
          </a:solidFill>
          <a:ln>
            <a:solidFill>
              <a:srgbClr val="003399"/>
            </a:solidFill>
            <a:miter lim="800000"/>
            <a:headEnd/>
            <a:tailEnd/>
          </a:ln>
        </p:spPr>
        <p:txBody>
          <a:bodyPr/>
          <a:lstStyle/>
          <a:p>
            <a:pPr eaLnBrk="1" hangingPunct="1"/>
            <a:r>
              <a:rPr lang="en-US">
                <a:latin typeface="Calibri" charset="0"/>
              </a:rPr>
              <a:t>Some pharmaceutical and/or blood</a:t>
            </a:r>
            <a:br>
              <a:rPr lang="en-US">
                <a:latin typeface="Calibri" charset="0"/>
              </a:rPr>
            </a:br>
            <a:r>
              <a:rPr lang="en-US">
                <a:latin typeface="Calibri" charset="0"/>
              </a:rPr>
              <a:t>glucose meter companies seek personnel with nutrition expertise:</a:t>
            </a:r>
          </a:p>
          <a:p>
            <a:pPr lvl="1" eaLnBrk="1" hangingPunct="1"/>
            <a:r>
              <a:rPr lang="en-US">
                <a:latin typeface="Calibri" charset="0"/>
              </a:rPr>
              <a:t>Abbott </a:t>
            </a:r>
            <a:r>
              <a:rPr lang="en-US">
                <a:latin typeface="Calibri" charset="0"/>
                <a:hlinkClick r:id="rId2"/>
              </a:rPr>
              <a:t>http://www.abbottdiabetescare.com/</a:t>
            </a:r>
            <a:endParaRPr lang="en-US">
              <a:latin typeface="Calibri" charset="0"/>
            </a:endParaRPr>
          </a:p>
          <a:p>
            <a:pPr lvl="1" eaLnBrk="1" hangingPunct="1"/>
            <a:r>
              <a:rPr lang="en-US">
                <a:latin typeface="Calibri" charset="0"/>
              </a:rPr>
              <a:t>Bayer </a:t>
            </a:r>
            <a:r>
              <a:rPr lang="en-US">
                <a:latin typeface="Calibri" charset="0"/>
                <a:hlinkClick r:id="rId2"/>
              </a:rPr>
              <a:t>http://www.abbottdiabetescare.com/</a:t>
            </a:r>
            <a:endParaRPr lang="en-US">
              <a:latin typeface="Calibri" charset="0"/>
            </a:endParaRPr>
          </a:p>
          <a:p>
            <a:pPr lvl="1" eaLnBrk="1" hangingPunct="1"/>
            <a:r>
              <a:rPr lang="en-US">
                <a:latin typeface="Calibri" charset="0"/>
              </a:rPr>
              <a:t>Diabetic Supply of Suncoast </a:t>
            </a:r>
            <a:r>
              <a:rPr lang="en-US">
                <a:latin typeface="Calibri" charset="0"/>
                <a:hlinkClick r:id="rId3"/>
              </a:rPr>
              <a:t>http://www.dsosi.com/</a:t>
            </a:r>
            <a:endParaRPr lang="en-US">
              <a:latin typeface="Calibri" charset="0"/>
            </a:endParaRPr>
          </a:p>
          <a:p>
            <a:pPr lvl="1" eaLnBrk="1" hangingPunct="1"/>
            <a:r>
              <a:rPr lang="en-US">
                <a:latin typeface="Calibri" charset="0"/>
              </a:rPr>
              <a:t>Diagnostic Devices </a:t>
            </a:r>
            <a:r>
              <a:rPr lang="en-US">
                <a:latin typeface="Calibri" charset="0"/>
                <a:hlinkClick r:id="rId4"/>
              </a:rPr>
              <a:t>http://www.diagnostic-devices.com/</a:t>
            </a:r>
            <a:endParaRPr lang="en-US">
              <a:latin typeface="Calibri" charset="0"/>
            </a:endParaRPr>
          </a:p>
          <a:p>
            <a:pPr lvl="1" eaLnBrk="1" hangingPunct="1"/>
            <a:r>
              <a:rPr lang="en-US">
                <a:latin typeface="Calibri" charset="0"/>
              </a:rPr>
              <a:t>Hypoguard </a:t>
            </a:r>
            <a:r>
              <a:rPr lang="en-US">
                <a:latin typeface="Calibri" charset="0"/>
                <a:hlinkClick r:id="rId5"/>
              </a:rPr>
              <a:t>http://www.arkrayusa.com/</a:t>
            </a:r>
            <a:endParaRPr lang="en-US">
              <a:latin typeface="Calibri" charset="0"/>
            </a:endParaRPr>
          </a:p>
          <a:p>
            <a:pPr lvl="1" eaLnBrk="1" hangingPunct="1"/>
            <a:r>
              <a:rPr lang="en-US">
                <a:latin typeface="Calibri" charset="0"/>
              </a:rPr>
              <a:t>HealthPia </a:t>
            </a:r>
            <a:r>
              <a:rPr lang="en-US">
                <a:latin typeface="Calibri" charset="0"/>
                <a:hlinkClick r:id="rId6"/>
              </a:rPr>
              <a:t>http://healthpia.us/</a:t>
            </a:r>
            <a:r>
              <a:rPr lang="en-US">
                <a:latin typeface="Calibri" charset="0"/>
              </a:rPr>
              <a:t> </a:t>
            </a:r>
            <a:br>
              <a:rPr lang="en-US">
                <a:latin typeface="Calibri" charset="0"/>
              </a:rPr>
            </a:br>
            <a:r>
              <a:rPr lang="en-US" sz="3200">
                <a:solidFill>
                  <a:srgbClr val="C00000"/>
                </a:solidFill>
                <a:latin typeface="Calibri" charset="0"/>
              </a:rPr>
              <a:t>Cont. </a:t>
            </a:r>
            <a:r>
              <a:rPr lang="en-US" sz="3200">
                <a:solidFill>
                  <a:srgbClr val="C00000"/>
                </a:solidFill>
                <a:latin typeface="Calibri" charset="0"/>
                <a:sym typeface="Symbol" charset="0"/>
              </a:rPr>
              <a:t></a:t>
            </a:r>
            <a:endParaRPr lang="en-US" sz="3200">
              <a:solidFill>
                <a:srgbClr val="C00000"/>
              </a:solidFill>
              <a:latin typeface="Calibri" charset="0"/>
            </a:endParaRPr>
          </a:p>
          <a:p>
            <a:pPr eaLnBrk="1" hangingPunct="1"/>
            <a:endParaRPr lang="en-US">
              <a:latin typeface="Calibri" charset="0"/>
            </a:endParaRPr>
          </a:p>
          <a:p>
            <a:pPr eaLnBrk="1" hangingPunct="1"/>
            <a:endParaRPr lang="en-US">
              <a:latin typeface="Calibri" charset="0"/>
            </a:endParaRPr>
          </a:p>
        </p:txBody>
      </p:sp>
      <p:sp>
        <p:nvSpPr>
          <p:cNvPr id="4" name="TextBox 3"/>
          <p:cNvSpPr txBox="1"/>
          <p:nvPr/>
        </p:nvSpPr>
        <p:spPr>
          <a:xfrm>
            <a:off x="211015" y="-1"/>
            <a:ext cx="3997730" cy="1347019"/>
          </a:xfrm>
          <a:prstGeom prst="rect">
            <a:avLst/>
          </a:prstGeom>
          <a:noFill/>
        </p:spPr>
        <p:txBody>
          <a:bodyPr>
            <a:prstTxWarp prst="textSlantUp">
              <a:avLst/>
            </a:prstTxWarp>
            <a:spAutoFit/>
          </a:bodyPr>
          <a:lstStyle/>
          <a:p>
            <a:pPr eaLnBrk="0" hangingPunct="0">
              <a:defRPr/>
            </a:pPr>
            <a:r>
              <a:rPr lang="en-US" sz="4000" b="1" i="1" kern="10" dirty="0">
                <a:ln w="9525">
                  <a:solidFill>
                    <a:srgbClr val="6600CC"/>
                  </a:solidFill>
                  <a:round/>
                  <a:headEnd/>
                  <a:tailEnd/>
                </a:ln>
                <a:solidFill>
                  <a:srgbClr val="003399"/>
                </a:solidFill>
                <a:latin typeface="Tempus Sans ITC"/>
                <a:ea typeface="ＭＳ Ｐゴシック"/>
                <a:cs typeface="ＭＳ Ｐゴシック"/>
              </a:rPr>
              <a:t>Business</a:t>
            </a:r>
            <a:endParaRPr lang="en-US" dirty="0">
              <a:latin typeface="Times New Roman" pitchFamily="18"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3724332" y="508296"/>
            <a:ext cx="5138803" cy="1041400"/>
          </a:xfrm>
          <a:solidFill>
            <a:schemeClr val="bg1"/>
          </a:solidFill>
          <a:ln>
            <a:solidFill>
              <a:schemeClr val="tx2"/>
            </a:solidFill>
            <a:miter lim="800000"/>
            <a:headEnd/>
            <a:tailEnd/>
          </a:ln>
        </p:spPr>
        <p:txBody>
          <a:bodyPr/>
          <a:lstStyle/>
          <a:p>
            <a:pPr eaLnBrk="1" hangingPunct="1"/>
            <a:r>
              <a:rPr lang="en-US" sz="2800" dirty="0">
                <a:latin typeface="Calibri" charset="0"/>
              </a:rPr>
              <a:t>Pharmaceutical and/or blood</a:t>
            </a:r>
            <a:br>
              <a:rPr lang="en-US" sz="2800" dirty="0">
                <a:latin typeface="Calibri" charset="0"/>
              </a:rPr>
            </a:br>
            <a:r>
              <a:rPr lang="en-US" sz="2800" dirty="0">
                <a:latin typeface="Calibri" charset="0"/>
              </a:rPr>
              <a:t>glucose meter companies , cont. </a:t>
            </a:r>
          </a:p>
        </p:txBody>
      </p:sp>
      <p:sp>
        <p:nvSpPr>
          <p:cNvPr id="46083" name="Content Placeholder 2"/>
          <p:cNvSpPr>
            <a:spLocks noGrp="1"/>
          </p:cNvSpPr>
          <p:nvPr>
            <p:ph idx="1"/>
          </p:nvPr>
        </p:nvSpPr>
        <p:spPr>
          <a:xfrm>
            <a:off x="488515" y="2159876"/>
            <a:ext cx="8267177" cy="4325061"/>
          </a:xfrm>
          <a:solidFill>
            <a:schemeClr val="bg1"/>
          </a:solidFill>
          <a:ln>
            <a:solidFill>
              <a:schemeClr val="tx2"/>
            </a:solidFill>
            <a:miter lim="800000"/>
            <a:headEnd/>
            <a:tailEnd/>
          </a:ln>
        </p:spPr>
        <p:txBody>
          <a:bodyPr/>
          <a:lstStyle/>
          <a:p>
            <a:pPr eaLnBrk="1" hangingPunct="1"/>
            <a:r>
              <a:rPr lang="en-US" dirty="0" err="1" smtClean="0">
                <a:latin typeface="Calibri" charset="0"/>
              </a:rPr>
              <a:t>Lifescan</a:t>
            </a:r>
            <a:r>
              <a:rPr lang="en-US" dirty="0" smtClean="0">
                <a:latin typeface="Calibri" charset="0"/>
              </a:rPr>
              <a:t> </a:t>
            </a:r>
            <a:r>
              <a:rPr lang="en-US" dirty="0">
                <a:latin typeface="Calibri" charset="0"/>
                <a:hlinkClick r:id="rId2"/>
              </a:rPr>
              <a:t>http://www.lifescan.com/</a:t>
            </a:r>
            <a:endParaRPr lang="en-US" dirty="0">
              <a:latin typeface="Calibri" charset="0"/>
            </a:endParaRPr>
          </a:p>
          <a:p>
            <a:pPr eaLnBrk="1" hangingPunct="1"/>
            <a:r>
              <a:rPr lang="en-US" dirty="0" smtClean="0">
                <a:latin typeface="Calibri" charset="0"/>
              </a:rPr>
              <a:t>U.S</a:t>
            </a:r>
            <a:r>
              <a:rPr lang="en-US" dirty="0">
                <a:latin typeface="Calibri" charset="0"/>
              </a:rPr>
              <a:t>. Diagnostics </a:t>
            </a:r>
            <a:r>
              <a:rPr lang="en-US" dirty="0">
                <a:latin typeface="Calibri" charset="0"/>
                <a:hlinkClick r:id="rId3"/>
              </a:rPr>
              <a:t>http://www.usdiagnostics.net/</a:t>
            </a:r>
            <a:endParaRPr lang="en-US" dirty="0">
              <a:latin typeface="Calibri" charset="0"/>
            </a:endParaRPr>
          </a:p>
          <a:p>
            <a:pPr eaLnBrk="1" hangingPunct="1"/>
            <a:r>
              <a:rPr lang="en-US" dirty="0" err="1">
                <a:latin typeface="Calibri" charset="0"/>
              </a:rPr>
              <a:t>WaveSense</a:t>
            </a:r>
            <a:r>
              <a:rPr lang="en-US" dirty="0">
                <a:latin typeface="Calibri" charset="0"/>
              </a:rPr>
              <a:t> </a:t>
            </a:r>
            <a:r>
              <a:rPr lang="en-US" dirty="0">
                <a:latin typeface="Calibri" charset="0"/>
                <a:hlinkClick r:id="rId3"/>
              </a:rPr>
              <a:t>http://www.usdiagnostics.net</a:t>
            </a:r>
            <a:r>
              <a:rPr lang="en-US" dirty="0" smtClean="0">
                <a:latin typeface="Calibri" charset="0"/>
                <a:hlinkClick r:id="rId3"/>
              </a:rPr>
              <a:t>/</a:t>
            </a:r>
            <a:endParaRPr lang="en-US" dirty="0" smtClean="0">
              <a:latin typeface="Calibri" charset="0"/>
            </a:endParaRPr>
          </a:p>
          <a:p>
            <a:pPr eaLnBrk="1" hangingPunct="1"/>
            <a:endParaRPr lang="en-US" dirty="0">
              <a:latin typeface="Calibri" charset="0"/>
            </a:endParaRPr>
          </a:p>
          <a:p>
            <a:pPr eaLnBrk="1" hangingPunct="1"/>
            <a:r>
              <a:rPr lang="en-US" dirty="0">
                <a:latin typeface="Calibri" charset="0"/>
              </a:rPr>
              <a:t>Also see: </a:t>
            </a:r>
            <a:r>
              <a:rPr lang="en-US" dirty="0">
                <a:latin typeface="Calibri" charset="0"/>
                <a:hlinkClick r:id="rId4"/>
              </a:rPr>
              <a:t>http://</a:t>
            </a:r>
            <a:r>
              <a:rPr lang="en-US" dirty="0" smtClean="0">
                <a:latin typeface="Calibri" charset="0"/>
                <a:hlinkClick r:id="rId4"/>
              </a:rPr>
              <a:t>www.diabetesmonitor.com/glucose-meters/brands</a:t>
            </a:r>
            <a:r>
              <a:rPr lang="en-US" dirty="0" smtClean="0">
                <a:latin typeface="Calibri" charset="0"/>
              </a:rPr>
              <a:t> </a:t>
            </a:r>
            <a:endParaRPr lang="en-US" dirty="0">
              <a:latin typeface="Calibri" charset="0"/>
            </a:endParaRPr>
          </a:p>
          <a:p>
            <a:pPr eaLnBrk="1" hangingPunct="1"/>
            <a:endParaRPr lang="en-US" dirty="0">
              <a:latin typeface="Calibri" charset="0"/>
            </a:endParaRPr>
          </a:p>
          <a:p>
            <a:pPr lvl="1" eaLnBrk="1" hangingPunct="1"/>
            <a:endParaRPr lang="en-US" dirty="0">
              <a:latin typeface="Calibri" charset="0"/>
            </a:endParaRPr>
          </a:p>
          <a:p>
            <a:pPr lvl="1" eaLnBrk="1" hangingPunct="1"/>
            <a:endParaRPr lang="en-US" dirty="0">
              <a:latin typeface="Calibri" charset="0"/>
            </a:endParaRPr>
          </a:p>
          <a:p>
            <a:pPr eaLnBrk="1" hangingPunct="1"/>
            <a:endParaRPr lang="en-US" dirty="0">
              <a:latin typeface="Calibri" charset="0"/>
            </a:endParaRPr>
          </a:p>
        </p:txBody>
      </p:sp>
      <p:sp>
        <p:nvSpPr>
          <p:cNvPr id="4" name="TextBox 3"/>
          <p:cNvSpPr txBox="1"/>
          <p:nvPr/>
        </p:nvSpPr>
        <p:spPr>
          <a:xfrm>
            <a:off x="325677" y="217926"/>
            <a:ext cx="3144033" cy="1421688"/>
          </a:xfrm>
          <a:prstGeom prst="rect">
            <a:avLst/>
          </a:prstGeom>
          <a:noFill/>
        </p:spPr>
        <p:txBody>
          <a:bodyPr>
            <a:prstTxWarp prst="textSlantUp">
              <a:avLst/>
            </a:prstTxWarp>
            <a:spAutoFit/>
          </a:bodyPr>
          <a:lstStyle/>
          <a:p>
            <a:pPr eaLnBrk="0" hangingPunct="0">
              <a:defRPr/>
            </a:pPr>
            <a:r>
              <a:rPr lang="en-US" sz="4000" b="1" i="1" kern="10" dirty="0">
                <a:ln w="9525">
                  <a:solidFill>
                    <a:srgbClr val="6600CC"/>
                  </a:solidFill>
                  <a:round/>
                  <a:headEnd/>
                  <a:tailEnd/>
                </a:ln>
                <a:solidFill>
                  <a:srgbClr val="003399"/>
                </a:solidFill>
                <a:latin typeface="Tempus Sans ITC"/>
                <a:ea typeface="ＭＳ Ｐゴシック"/>
                <a:cs typeface="ＭＳ Ｐゴシック"/>
              </a:rPr>
              <a:t>Business</a:t>
            </a:r>
            <a:endParaRPr lang="en-US" sz="4000" dirty="0">
              <a:latin typeface="Times New Roman" pitchFamily="18"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4396636" y="254000"/>
            <a:ext cx="4061564" cy="1054100"/>
          </a:xfrm>
          <a:solidFill>
            <a:schemeClr val="bg1"/>
          </a:solidFill>
          <a:ln>
            <a:solidFill>
              <a:schemeClr val="tx2"/>
            </a:solidFill>
            <a:miter lim="800000"/>
            <a:headEnd/>
            <a:tailEnd/>
          </a:ln>
        </p:spPr>
        <p:txBody>
          <a:bodyPr rtlCol="0">
            <a:normAutofit fontScale="90000"/>
          </a:bodyPr>
          <a:lstStyle/>
          <a:p>
            <a:pPr eaLnBrk="1" fontAlgn="auto" hangingPunct="1">
              <a:spcAft>
                <a:spcPts val="0"/>
              </a:spcAft>
              <a:defRPr/>
            </a:pPr>
            <a:r>
              <a:rPr lang="en-US" sz="3200" smtClean="0">
                <a:ea typeface="+mj-ea"/>
              </a:rPr>
              <a:t>Local Pharmaceutical Company:</a:t>
            </a:r>
          </a:p>
        </p:txBody>
      </p:sp>
      <p:sp>
        <p:nvSpPr>
          <p:cNvPr id="47107" name="Content Placeholder 2"/>
          <p:cNvSpPr>
            <a:spLocks noGrp="1"/>
          </p:cNvSpPr>
          <p:nvPr>
            <p:ph idx="1"/>
          </p:nvPr>
        </p:nvSpPr>
        <p:spPr>
          <a:xfrm>
            <a:off x="393700" y="1365250"/>
            <a:ext cx="8064500" cy="5203825"/>
          </a:xfrm>
          <a:solidFill>
            <a:schemeClr val="bg1"/>
          </a:solidFill>
          <a:ln>
            <a:solidFill>
              <a:schemeClr val="tx2"/>
            </a:solidFill>
            <a:miter lim="800000"/>
            <a:headEnd/>
            <a:tailEnd/>
          </a:ln>
        </p:spPr>
        <p:txBody>
          <a:bodyPr/>
          <a:lstStyle/>
          <a:p>
            <a:pPr eaLnBrk="1" hangingPunct="1"/>
            <a:r>
              <a:rPr lang="en-US">
                <a:latin typeface="Calibri" charset="0"/>
              </a:rPr>
              <a:t>Nova Biomedical </a:t>
            </a:r>
            <a:r>
              <a:rPr lang="en-US" sz="2800">
                <a:latin typeface="Calibri" charset="0"/>
                <a:hlinkClick r:id="rId2"/>
              </a:rPr>
              <a:t>http://www.novabiomedical.com/careers/</a:t>
            </a:r>
            <a:endParaRPr lang="en-US" sz="2800">
              <a:latin typeface="Calibri" charset="0"/>
            </a:endParaRPr>
          </a:p>
          <a:p>
            <a:pPr eaLnBrk="1" hangingPunct="1"/>
            <a:r>
              <a:rPr lang="en-US">
                <a:latin typeface="Calibri" charset="0"/>
              </a:rPr>
              <a:t>Nova Biomedical</a:t>
            </a:r>
          </a:p>
          <a:p>
            <a:pPr lvl="1" eaLnBrk="1" hangingPunct="1">
              <a:buFontTx/>
              <a:buNone/>
            </a:pPr>
            <a:r>
              <a:rPr lang="en-US">
                <a:latin typeface="Calibri" charset="0"/>
              </a:rPr>
              <a:t>Attn: Human Resources </a:t>
            </a:r>
          </a:p>
          <a:p>
            <a:pPr lvl="1" eaLnBrk="1" hangingPunct="1">
              <a:buFontTx/>
              <a:buNone/>
            </a:pPr>
            <a:r>
              <a:rPr lang="en-US">
                <a:latin typeface="Calibri" charset="0"/>
              </a:rPr>
              <a:t>200 Prospect Street</a:t>
            </a:r>
          </a:p>
          <a:p>
            <a:pPr lvl="1" eaLnBrk="1" hangingPunct="1">
              <a:buFontTx/>
              <a:buNone/>
            </a:pPr>
            <a:r>
              <a:rPr lang="en-US">
                <a:latin typeface="Calibri" charset="0"/>
              </a:rPr>
              <a:t>Waltham, MA 02454-9141</a:t>
            </a:r>
          </a:p>
          <a:p>
            <a:pPr lvl="1" eaLnBrk="1" hangingPunct="1">
              <a:buFontTx/>
              <a:buNone/>
            </a:pPr>
            <a:r>
              <a:rPr lang="en-US">
                <a:latin typeface="Calibri" charset="0"/>
              </a:rPr>
              <a:t>Fax: 781-899-6259</a:t>
            </a:r>
          </a:p>
          <a:p>
            <a:pPr eaLnBrk="1" hangingPunct="1">
              <a:buFontTx/>
              <a:buNone/>
            </a:pPr>
            <a:r>
              <a:rPr lang="en-US">
                <a:latin typeface="Calibri" charset="0"/>
              </a:rPr>
              <a:t>* </a:t>
            </a:r>
            <a:r>
              <a:rPr lang="en-US">
                <a:solidFill>
                  <a:srgbClr val="006600"/>
                </a:solidFill>
                <a:latin typeface="Calibri" charset="0"/>
              </a:rPr>
              <a:t>Sell glucose monitors and other diagnostic equipment</a:t>
            </a:r>
          </a:p>
        </p:txBody>
      </p:sp>
      <p:sp>
        <p:nvSpPr>
          <p:cNvPr id="4" name="TextBox 3"/>
          <p:cNvSpPr txBox="1"/>
          <p:nvPr/>
        </p:nvSpPr>
        <p:spPr>
          <a:xfrm>
            <a:off x="353961" y="0"/>
            <a:ext cx="3792154" cy="1307690"/>
          </a:xfrm>
          <a:prstGeom prst="rect">
            <a:avLst/>
          </a:prstGeom>
          <a:noFill/>
        </p:spPr>
        <p:txBody>
          <a:bodyPr>
            <a:prstTxWarp prst="textSlantUp">
              <a:avLst/>
            </a:prstTxWarp>
            <a:spAutoFit/>
          </a:bodyPr>
          <a:lstStyle/>
          <a:p>
            <a:pPr algn="ctr" eaLnBrk="0" hangingPunct="0">
              <a:defRPr/>
            </a:pPr>
            <a:r>
              <a:rPr lang="en-US" sz="4000" b="1" kern="10" dirty="0">
                <a:ln w="9525">
                  <a:solidFill>
                    <a:srgbClr val="6600CC"/>
                  </a:solidFill>
                  <a:round/>
                  <a:headEnd/>
                  <a:tailEnd/>
                </a:ln>
                <a:solidFill>
                  <a:srgbClr val="003399"/>
                </a:solidFill>
                <a:latin typeface="Tempus Sans ITC"/>
                <a:ea typeface="ＭＳ Ｐゴシック"/>
                <a:cs typeface="ＭＳ Ｐゴシック"/>
              </a:rPr>
              <a:t>Business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2840530" y="309563"/>
            <a:ext cx="4023820" cy="1970087"/>
          </a:xfrm>
          <a:solidFill>
            <a:schemeClr val="bg1"/>
          </a:solidFill>
          <a:ln>
            <a:solidFill>
              <a:srgbClr val="000000"/>
            </a:solidFill>
            <a:miter lim="800000"/>
            <a:headEnd/>
            <a:tailEnd/>
          </a:ln>
        </p:spPr>
        <p:txBody>
          <a:bodyPr/>
          <a:lstStyle/>
          <a:p>
            <a:pPr eaLnBrk="1" hangingPunct="1"/>
            <a:r>
              <a:rPr lang="en-US" sz="3600" dirty="0">
                <a:latin typeface="Calibri" charset="0"/>
              </a:rPr>
              <a:t>Food Companies:</a:t>
            </a:r>
            <a:br>
              <a:rPr lang="en-US" sz="3600" dirty="0">
                <a:latin typeface="Calibri" charset="0"/>
              </a:rPr>
            </a:br>
            <a:r>
              <a:rPr lang="en-US" sz="3600" dirty="0">
                <a:latin typeface="Calibri" charset="0"/>
              </a:rPr>
              <a:t>E.g. Whole Foods </a:t>
            </a:r>
            <a:br>
              <a:rPr lang="en-US" sz="3600" dirty="0">
                <a:latin typeface="Calibri" charset="0"/>
              </a:rPr>
            </a:br>
            <a:r>
              <a:rPr lang="en-US" sz="3600" dirty="0">
                <a:latin typeface="Calibri" charset="0"/>
              </a:rPr>
              <a:t>&amp; Trader Joes</a:t>
            </a:r>
          </a:p>
        </p:txBody>
      </p:sp>
      <p:sp>
        <p:nvSpPr>
          <p:cNvPr id="48131" name="Content Placeholder 2"/>
          <p:cNvSpPr>
            <a:spLocks noGrp="1"/>
          </p:cNvSpPr>
          <p:nvPr>
            <p:ph idx="1"/>
          </p:nvPr>
        </p:nvSpPr>
        <p:spPr>
          <a:xfrm>
            <a:off x="412750" y="2349500"/>
            <a:ext cx="8505825" cy="4113213"/>
          </a:xfrm>
          <a:solidFill>
            <a:schemeClr val="bg1"/>
          </a:solidFill>
          <a:ln>
            <a:solidFill>
              <a:schemeClr val="tx1"/>
            </a:solidFill>
            <a:miter lim="800000"/>
            <a:headEnd/>
            <a:tailEnd/>
          </a:ln>
        </p:spPr>
        <p:txBody>
          <a:bodyPr/>
          <a:lstStyle/>
          <a:p>
            <a:pPr eaLnBrk="1" hangingPunct="1"/>
            <a:r>
              <a:rPr lang="en-US" dirty="0">
                <a:latin typeface="Calibri" charset="0"/>
              </a:rPr>
              <a:t>Whole Foods</a:t>
            </a:r>
          </a:p>
          <a:p>
            <a:pPr lvl="1" eaLnBrk="1" hangingPunct="1"/>
            <a:r>
              <a:rPr lang="en-US" sz="2400" dirty="0">
                <a:latin typeface="Calibri" charset="0"/>
                <a:hlinkClick r:id="rId2"/>
              </a:rPr>
              <a:t>http://</a:t>
            </a:r>
            <a:r>
              <a:rPr lang="en-US" sz="2400" dirty="0" smtClean="0">
                <a:latin typeface="Calibri" charset="0"/>
                <a:hlinkClick r:id="rId2"/>
              </a:rPr>
              <a:t>www.wholefoodsmarket.com/careers</a:t>
            </a:r>
            <a:endParaRPr lang="en-US" sz="2400" dirty="0" smtClean="0">
              <a:latin typeface="Calibri" charset="0"/>
            </a:endParaRPr>
          </a:p>
          <a:p>
            <a:pPr marL="0" indent="0" eaLnBrk="1" hangingPunct="1">
              <a:buNone/>
            </a:pPr>
            <a:r>
              <a:rPr lang="en-US" dirty="0" smtClean="0">
                <a:latin typeface="Calibri" charset="0"/>
              </a:rPr>
              <a:t>Example </a:t>
            </a:r>
            <a:r>
              <a:rPr lang="en-US" dirty="0">
                <a:latin typeface="Calibri" charset="0"/>
              </a:rPr>
              <a:t>of recent listing</a:t>
            </a:r>
            <a:r>
              <a:rPr lang="en-US" dirty="0">
                <a:solidFill>
                  <a:srgbClr val="006600"/>
                </a:solidFill>
                <a:latin typeface="Calibri" charset="0"/>
              </a:rPr>
              <a:t>: Prepared Foods Department Manager </a:t>
            </a:r>
            <a:r>
              <a:rPr lang="en-US" dirty="0" smtClean="0">
                <a:solidFill>
                  <a:srgbClr val="006600"/>
                </a:solidFill>
                <a:latin typeface="Calibri" charset="0"/>
              </a:rPr>
              <a:t/>
            </a:r>
            <a:br>
              <a:rPr lang="en-US" dirty="0" smtClean="0">
                <a:solidFill>
                  <a:srgbClr val="006600"/>
                </a:solidFill>
                <a:latin typeface="Calibri" charset="0"/>
              </a:rPr>
            </a:br>
            <a:endParaRPr lang="en-US" dirty="0">
              <a:solidFill>
                <a:srgbClr val="006600"/>
              </a:solidFill>
              <a:latin typeface="Calibri" charset="0"/>
            </a:endParaRPr>
          </a:p>
          <a:p>
            <a:pPr eaLnBrk="1" hangingPunct="1"/>
            <a:r>
              <a:rPr lang="en-US" dirty="0">
                <a:latin typeface="Calibri" charset="0"/>
              </a:rPr>
              <a:t>Trader Joes</a:t>
            </a:r>
            <a:endParaRPr lang="en-US" dirty="0">
              <a:latin typeface="Calibri" charset="0"/>
              <a:hlinkClick r:id="rId3"/>
            </a:endParaRPr>
          </a:p>
          <a:p>
            <a:pPr lvl="1" eaLnBrk="1" hangingPunct="1"/>
            <a:r>
              <a:rPr lang="en-US" sz="2400" dirty="0">
                <a:latin typeface="Calibri" charset="0"/>
                <a:hlinkClick r:id="rId4"/>
              </a:rPr>
              <a:t>http://</a:t>
            </a:r>
            <a:r>
              <a:rPr lang="en-US" sz="2400" dirty="0" smtClean="0">
                <a:latin typeface="Calibri" charset="0"/>
                <a:hlinkClick r:id="rId4"/>
              </a:rPr>
              <a:t>www.traderjoes.com/careers</a:t>
            </a:r>
            <a:r>
              <a:rPr lang="en-US" sz="2400" dirty="0" smtClean="0">
                <a:latin typeface="Calibri" charset="0"/>
              </a:rPr>
              <a:t> </a:t>
            </a:r>
            <a:endParaRPr lang="en-US" sz="2400" dirty="0">
              <a:latin typeface="Calibri" charset="0"/>
            </a:endParaRPr>
          </a:p>
          <a:p>
            <a:pPr marL="457200" lvl="1" indent="0" eaLnBrk="1" hangingPunct="1">
              <a:buNone/>
            </a:pPr>
            <a:r>
              <a:rPr lang="en-US" dirty="0" smtClean="0">
                <a:latin typeface="Calibri" charset="0"/>
              </a:rPr>
              <a:t>Example </a:t>
            </a:r>
            <a:r>
              <a:rPr lang="en-US" dirty="0">
                <a:latin typeface="Calibri" charset="0"/>
              </a:rPr>
              <a:t>of recent listing: </a:t>
            </a:r>
            <a:r>
              <a:rPr lang="en-US" dirty="0">
                <a:solidFill>
                  <a:srgbClr val="006600"/>
                </a:solidFill>
                <a:latin typeface="Calibri" charset="0"/>
              </a:rPr>
              <a:t>Nutrition Team Specialist</a:t>
            </a:r>
          </a:p>
        </p:txBody>
      </p:sp>
      <p:pic>
        <p:nvPicPr>
          <p:cNvPr id="48132" name="Picture 2" descr="http://www.brandchannel.com/images/FeaturesProfile/323_profile_img1_traderjoe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97330" y="300808"/>
            <a:ext cx="2009814" cy="1905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4" descr="http://nextup.files.wordpress.com/2007/07/wholefoods2.jpg"/>
          <p:cNvPicPr>
            <a:picLocks noChangeAspect="1" noChangeArrowheads="1"/>
          </p:cNvPicPr>
          <p:nvPr/>
        </p:nvPicPr>
        <p:blipFill>
          <a:blip r:embed="rId6" cstate="email">
            <a:extLst>
              <a:ext uri="{28A0092B-C50C-407E-A947-70E740481C1C}">
                <a14:useLocalDpi xmlns:a14="http://schemas.microsoft.com/office/drawing/2010/main" val="0"/>
              </a:ext>
            </a:extLst>
          </a:blip>
          <a:srcRect l="13522" t="10429" r="14218" b="14499"/>
          <a:stretch>
            <a:fillRect/>
          </a:stretch>
        </p:blipFill>
        <p:spPr bwMode="auto">
          <a:xfrm>
            <a:off x="131071" y="384365"/>
            <a:ext cx="2560817" cy="17212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rot="83140">
            <a:off x="733425" y="514350"/>
            <a:ext cx="7564438" cy="1627188"/>
          </a:xfrm>
          <a:prstGeom prst="rect">
            <a:avLst/>
          </a:prstGeom>
        </p:spPr>
        <p:txBody>
          <a:bodyPr spcFirstLastPara="1" wrap="none" fromWordArt="1">
            <a:prstTxWarp prst="textArchUp">
              <a:avLst>
                <a:gd name="adj" fmla="val 10921924"/>
              </a:avLst>
            </a:prstTxWarp>
          </a:bodyPr>
          <a:lstStyle/>
          <a:p>
            <a:pPr algn="ctr"/>
            <a:r>
              <a:rPr lang="en-US" sz="4400" b="1" kern="10" dirty="0">
                <a:ln w="9525">
                  <a:solidFill>
                    <a:srgbClr val="6600CC"/>
                  </a:solidFill>
                  <a:round/>
                  <a:headEnd/>
                  <a:tailEnd/>
                </a:ln>
                <a:solidFill>
                  <a:schemeClr val="tx2"/>
                </a:solidFill>
                <a:latin typeface="Tempus Sans ITC"/>
                <a:ea typeface="Tempus Sans ITC"/>
                <a:cs typeface="Tempus Sans ITC"/>
              </a:rPr>
              <a:t>Employment Trends </a:t>
            </a:r>
            <a:r>
              <a:rPr lang="en-US" sz="4400" b="1" kern="10" dirty="0" smtClean="0">
                <a:ln w="9525">
                  <a:solidFill>
                    <a:srgbClr val="6600CC"/>
                  </a:solidFill>
                  <a:round/>
                  <a:headEnd/>
                  <a:tailEnd/>
                </a:ln>
                <a:solidFill>
                  <a:schemeClr val="tx2"/>
                </a:solidFill>
                <a:latin typeface="Tempus Sans ITC"/>
                <a:ea typeface="Tempus Sans ITC"/>
                <a:cs typeface="Tempus Sans ITC"/>
              </a:rPr>
              <a:t>2016</a:t>
            </a:r>
            <a:endParaRPr lang="en-US" sz="4400" b="1" kern="10" dirty="0">
              <a:ln w="9525">
                <a:solidFill>
                  <a:srgbClr val="6600CC"/>
                </a:solidFill>
                <a:round/>
                <a:headEnd/>
                <a:tailEnd/>
              </a:ln>
              <a:solidFill>
                <a:schemeClr val="tx2"/>
              </a:solidFill>
              <a:latin typeface="Tempus Sans ITC"/>
              <a:ea typeface="Tempus Sans ITC"/>
              <a:cs typeface="Tempus Sans ITC"/>
            </a:endParaRPr>
          </a:p>
        </p:txBody>
      </p:sp>
      <p:sp>
        <p:nvSpPr>
          <p:cNvPr id="4099" name="Text Box 6"/>
          <p:cNvSpPr txBox="1">
            <a:spLocks noChangeArrowheads="1"/>
          </p:cNvSpPr>
          <p:nvPr/>
        </p:nvSpPr>
        <p:spPr bwMode="auto">
          <a:xfrm>
            <a:off x="0" y="1328738"/>
            <a:ext cx="9143999" cy="54476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98463" indent="-398463" eaLnBrk="0" hangingPunct="0">
              <a:buClr>
                <a:srgbClr val="6600CC"/>
              </a:buClr>
              <a:buFont typeface="Wingdings" charset="0"/>
              <a:buChar char="Ø"/>
            </a:pPr>
            <a:r>
              <a:rPr lang="en-US" b="1" dirty="0" smtClean="0">
                <a:solidFill>
                  <a:srgbClr val="003399"/>
                </a:solidFill>
                <a:ea typeface="MS PGothic" charset="0"/>
              </a:rPr>
              <a:t>Alarming </a:t>
            </a:r>
            <a:r>
              <a:rPr lang="en-US" b="1" dirty="0">
                <a:solidFill>
                  <a:srgbClr val="003399"/>
                </a:solidFill>
                <a:ea typeface="MS PGothic" charset="0"/>
              </a:rPr>
              <a:t>increase in obesity has turned </a:t>
            </a:r>
            <a:r>
              <a:rPr lang="en-US" b="1" dirty="0" smtClean="0">
                <a:solidFill>
                  <a:srgbClr val="003399"/>
                </a:solidFill>
                <a:ea typeface="MS PGothic" charset="0"/>
              </a:rPr>
              <a:t>public </a:t>
            </a:r>
            <a:r>
              <a:rPr lang="en-US" b="1" dirty="0">
                <a:solidFill>
                  <a:srgbClr val="003399"/>
                </a:solidFill>
                <a:ea typeface="MS PGothic" charset="0"/>
              </a:rPr>
              <a:t>attention to nutrition more than ever</a:t>
            </a:r>
          </a:p>
          <a:p>
            <a:pPr marL="398463" indent="-398463" eaLnBrk="0" hangingPunct="0">
              <a:buClr>
                <a:srgbClr val="6600CC"/>
              </a:buClr>
              <a:buFont typeface="Wingdings" charset="0"/>
              <a:buChar char="Ø"/>
            </a:pPr>
            <a:r>
              <a:rPr lang="en-US" dirty="0">
                <a:solidFill>
                  <a:srgbClr val="1C1C1C"/>
                </a:solidFill>
                <a:ea typeface="MS PGothic" charset="0"/>
              </a:rPr>
              <a:t> </a:t>
            </a:r>
            <a:r>
              <a:rPr lang="en-US" dirty="0" smtClean="0">
                <a:solidFill>
                  <a:srgbClr val="1C1C1C"/>
                </a:solidFill>
                <a:ea typeface="MS PGothic" charset="0"/>
              </a:rPr>
              <a:t>Healthcare </a:t>
            </a:r>
            <a:r>
              <a:rPr lang="en-US" dirty="0">
                <a:solidFill>
                  <a:srgbClr val="1C1C1C"/>
                </a:solidFill>
                <a:ea typeface="MS PGothic" charset="0"/>
              </a:rPr>
              <a:t>(hospitals, assisted living) </a:t>
            </a:r>
          </a:p>
          <a:p>
            <a:pPr marL="398463" indent="-398463" eaLnBrk="0" hangingPunct="0">
              <a:buClr>
                <a:srgbClr val="6600CC"/>
              </a:buClr>
              <a:buFont typeface="Wingdings" charset="0"/>
              <a:buChar char="Ø"/>
            </a:pPr>
            <a:r>
              <a:rPr lang="en-US" dirty="0">
                <a:ea typeface="MS PGothic" charset="0"/>
              </a:rPr>
              <a:t> </a:t>
            </a:r>
            <a:r>
              <a:rPr lang="en-US" dirty="0" smtClean="0">
                <a:ea typeface="MS PGothic" charset="0"/>
              </a:rPr>
              <a:t>Food industry, Super </a:t>
            </a:r>
            <a:r>
              <a:rPr lang="en-US" dirty="0">
                <a:ea typeface="MS PGothic" charset="0"/>
              </a:rPr>
              <a:t>Market Dietitians!</a:t>
            </a:r>
          </a:p>
          <a:p>
            <a:pPr marL="398463" indent="-398463" eaLnBrk="0" hangingPunct="0">
              <a:buClr>
                <a:srgbClr val="6600CC"/>
              </a:buClr>
              <a:buFont typeface="Wingdings" charset="0"/>
              <a:buChar char="Ø"/>
            </a:pPr>
            <a:r>
              <a:rPr lang="en-US" dirty="0" smtClean="0">
                <a:ea typeface="MS PGothic" charset="0"/>
              </a:rPr>
              <a:t>Dietitians/Nutritionists </a:t>
            </a:r>
            <a:r>
              <a:rPr lang="en-US" dirty="0">
                <a:ea typeface="MS PGothic" charset="0"/>
              </a:rPr>
              <a:t>may analyze </a:t>
            </a:r>
            <a:br>
              <a:rPr lang="en-US" dirty="0">
                <a:ea typeface="MS PGothic" charset="0"/>
              </a:rPr>
            </a:br>
            <a:r>
              <a:rPr lang="en-US" dirty="0" smtClean="0">
                <a:ea typeface="MS PGothic" charset="0"/>
              </a:rPr>
              <a:t>foods</a:t>
            </a:r>
            <a:r>
              <a:rPr lang="en-US" dirty="0">
                <a:ea typeface="MS PGothic" charset="0"/>
              </a:rPr>
              <a:t>, prepare literature on current </a:t>
            </a:r>
            <a:endParaRPr lang="en-US" dirty="0" smtClean="0">
              <a:ea typeface="MS PGothic" charset="0"/>
            </a:endParaRPr>
          </a:p>
          <a:p>
            <a:pPr marL="398463" eaLnBrk="0" hangingPunct="0">
              <a:buClr>
                <a:srgbClr val="6600CC"/>
              </a:buClr>
            </a:pPr>
            <a:r>
              <a:rPr lang="en-US" dirty="0" smtClean="0">
                <a:ea typeface="MS PGothic" charset="0"/>
              </a:rPr>
              <a:t>nutritional </a:t>
            </a:r>
            <a:r>
              <a:rPr lang="en-US" dirty="0">
                <a:ea typeface="MS PGothic" charset="0"/>
              </a:rPr>
              <a:t>issues, write articles for </a:t>
            </a:r>
            <a:r>
              <a:rPr lang="en-US" dirty="0" smtClean="0">
                <a:solidFill>
                  <a:srgbClr val="1C1C1C"/>
                </a:solidFill>
                <a:ea typeface="MS PGothic" charset="0"/>
              </a:rPr>
              <a:t>general public</a:t>
            </a:r>
            <a:endParaRPr lang="en-US" dirty="0">
              <a:solidFill>
                <a:srgbClr val="1C1C1C"/>
              </a:solidFill>
              <a:ea typeface="MS PGothic" charset="0"/>
            </a:endParaRPr>
          </a:p>
          <a:p>
            <a:pPr marL="398463" indent="-398463" eaLnBrk="0" hangingPunct="0">
              <a:buClr>
                <a:srgbClr val="6600CC"/>
              </a:buClr>
              <a:buFont typeface="Wingdings" charset="0"/>
              <a:buChar char="Ø"/>
            </a:pPr>
            <a:r>
              <a:rPr lang="en-US" dirty="0">
                <a:solidFill>
                  <a:srgbClr val="1C1C1C"/>
                </a:solidFill>
                <a:ea typeface="MS PGothic" charset="0"/>
              </a:rPr>
              <a:t> </a:t>
            </a:r>
            <a:r>
              <a:rPr lang="en-US" dirty="0" smtClean="0">
                <a:solidFill>
                  <a:srgbClr val="1C1C1C"/>
                </a:solidFill>
                <a:ea typeface="MS PGothic" charset="0"/>
              </a:rPr>
              <a:t>M</a:t>
            </a:r>
            <a:r>
              <a:rPr lang="en-US" dirty="0" smtClean="0">
                <a:solidFill>
                  <a:srgbClr val="1C1C1C"/>
                </a:solidFill>
                <a:ea typeface="MS PGothic" charset="0"/>
                <a:sym typeface="Symbol" charset="0"/>
              </a:rPr>
              <a:t>ore </a:t>
            </a:r>
            <a:r>
              <a:rPr lang="en-US" dirty="0">
                <a:solidFill>
                  <a:srgbClr val="1C1C1C"/>
                </a:solidFill>
                <a:ea typeface="MS PGothic" charset="0"/>
                <a:sym typeface="Symbol" charset="0"/>
              </a:rPr>
              <a:t>jobs involve computer </a:t>
            </a:r>
            <a:r>
              <a:rPr lang="en-US" dirty="0" smtClean="0">
                <a:solidFill>
                  <a:srgbClr val="1C1C1C"/>
                </a:solidFill>
                <a:ea typeface="MS PGothic" charset="0"/>
                <a:sym typeface="Symbol" charset="0"/>
              </a:rPr>
              <a:t>technology (</a:t>
            </a:r>
            <a:r>
              <a:rPr lang="en-US" dirty="0">
                <a:solidFill>
                  <a:srgbClr val="1C1C1C"/>
                </a:solidFill>
                <a:ea typeface="MS PGothic" charset="0"/>
                <a:sym typeface="Symbol" charset="0"/>
              </a:rPr>
              <a:t>e.g. </a:t>
            </a:r>
            <a:r>
              <a:rPr lang="en-US" dirty="0" smtClean="0">
                <a:solidFill>
                  <a:srgbClr val="1C1C1C"/>
                </a:solidFill>
                <a:ea typeface="MS PGothic" charset="0"/>
                <a:sym typeface="Symbol" charset="0"/>
              </a:rPr>
              <a:t>	diet </a:t>
            </a:r>
            <a:r>
              <a:rPr lang="en-US" dirty="0">
                <a:solidFill>
                  <a:srgbClr val="1C1C1C"/>
                </a:solidFill>
                <a:ea typeface="MS PGothic" charset="0"/>
                <a:sym typeface="Symbol" charset="0"/>
              </a:rPr>
              <a:t>analysis software, “apps</a:t>
            </a:r>
            <a:r>
              <a:rPr lang="en-US" dirty="0" smtClean="0">
                <a:solidFill>
                  <a:srgbClr val="1C1C1C"/>
                </a:solidFill>
                <a:ea typeface="MS PGothic" charset="0"/>
                <a:sym typeface="Symbol" charset="0"/>
              </a:rPr>
              <a:t>”)</a:t>
            </a:r>
          </a:p>
          <a:p>
            <a:pPr eaLnBrk="0" hangingPunct="0">
              <a:buClr>
                <a:srgbClr val="6600CC"/>
              </a:buClr>
            </a:pPr>
            <a:endParaRPr lang="en-US" sz="2000" dirty="0" smtClean="0">
              <a:solidFill>
                <a:srgbClr val="1C1C1C"/>
              </a:solidFill>
              <a:ea typeface="MS PGothic" charset="0"/>
              <a:sym typeface="Symbol" charset="0"/>
            </a:endParaRPr>
          </a:p>
          <a:p>
            <a:pPr algn="ctr" eaLnBrk="0" hangingPunct="0">
              <a:buClr>
                <a:srgbClr val="6600CC"/>
              </a:buClr>
            </a:pPr>
            <a:r>
              <a:rPr lang="en-US" sz="2000" dirty="0" smtClean="0">
                <a:solidFill>
                  <a:srgbClr val="1C1C1C"/>
                </a:solidFill>
                <a:ea typeface="MS PGothic" charset="0"/>
                <a:hlinkClick r:id="rId2"/>
              </a:rPr>
              <a:t>https://www.acsm.org/about-acsm/media-room/news-releases/2014/10/24/survey-predicts-top-20-fitness-trends-for-2015</a:t>
            </a:r>
            <a:endParaRPr lang="en-US" sz="2000" dirty="0">
              <a:solidFill>
                <a:srgbClr val="1C1C1C"/>
              </a:solidFill>
              <a:ea typeface="MS PGothic" charset="0"/>
            </a:endParaRPr>
          </a:p>
        </p:txBody>
      </p:sp>
      <p:pic>
        <p:nvPicPr>
          <p:cNvPr id="5124" name="Picture 6" descr="http://t1.gstatic.com/images?q=tbn:oEJBXaPt_dO-IM:http://www.cedriccentre.com/blog/wp-content/uploads/2009/03/opportunityknock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463" y="2319679"/>
            <a:ext cx="1335270" cy="2007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492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3"/>
          <p:cNvSpPr>
            <a:spLocks noGrp="1" noChangeArrowheads="1"/>
          </p:cNvSpPr>
          <p:nvPr>
            <p:ph sz="half" idx="1"/>
          </p:nvPr>
        </p:nvSpPr>
        <p:spPr>
          <a:xfrm>
            <a:off x="685800" y="1981200"/>
            <a:ext cx="3810000" cy="4603750"/>
          </a:xfrm>
        </p:spPr>
        <p:txBody>
          <a:bodyPr/>
          <a:lstStyle/>
          <a:p>
            <a:pPr eaLnBrk="1" hangingPunct="1"/>
            <a:r>
              <a:rPr lang="en-US">
                <a:solidFill>
                  <a:srgbClr val="010000"/>
                </a:solidFill>
                <a:latin typeface="Calibri" charset="0"/>
              </a:rPr>
              <a:t>Coundeling skills required</a:t>
            </a:r>
          </a:p>
          <a:p>
            <a:pPr eaLnBrk="1" hangingPunct="1"/>
            <a:endParaRPr lang="en-US">
              <a:solidFill>
                <a:srgbClr val="010000"/>
              </a:solidFill>
              <a:latin typeface="Calibri" charset="0"/>
            </a:endParaRPr>
          </a:p>
          <a:p>
            <a:pPr eaLnBrk="1" hangingPunct="1"/>
            <a:r>
              <a:rPr lang="en-US">
                <a:solidFill>
                  <a:srgbClr val="010000"/>
                </a:solidFill>
                <a:latin typeface="Calibri" charset="0"/>
              </a:rPr>
              <a:t>Combine nutrition degree with other specialized training</a:t>
            </a:r>
          </a:p>
          <a:p>
            <a:pPr eaLnBrk="1" hangingPunct="1"/>
            <a:endParaRPr lang="en-US">
              <a:solidFill>
                <a:srgbClr val="010000"/>
              </a:solidFill>
              <a:latin typeface="Calibri" charset="0"/>
            </a:endParaRPr>
          </a:p>
          <a:p>
            <a:pPr eaLnBrk="1" hangingPunct="1"/>
            <a:r>
              <a:rPr lang="en-US">
                <a:solidFill>
                  <a:srgbClr val="010000"/>
                </a:solidFill>
                <a:latin typeface="Calibri" charset="0"/>
              </a:rPr>
              <a:t>State licensure will help – exam</a:t>
            </a:r>
          </a:p>
        </p:txBody>
      </p:sp>
      <p:sp>
        <p:nvSpPr>
          <p:cNvPr id="49155" name="Rectangle 4"/>
          <p:cNvSpPr>
            <a:spLocks noGrp="1" noChangeArrowheads="1"/>
          </p:cNvSpPr>
          <p:nvPr>
            <p:ph sz="half" idx="2"/>
          </p:nvPr>
        </p:nvSpPr>
        <p:spPr>
          <a:xfrm>
            <a:off x="4605338" y="1965325"/>
            <a:ext cx="4038600" cy="4525963"/>
          </a:xfrm>
        </p:spPr>
        <p:txBody>
          <a:bodyPr/>
          <a:lstStyle/>
          <a:p>
            <a:pPr eaLnBrk="1" hangingPunct="1"/>
            <a:r>
              <a:rPr lang="en-US">
                <a:solidFill>
                  <a:srgbClr val="010000"/>
                </a:solidFill>
                <a:latin typeface="Calibri" charset="0"/>
              </a:rPr>
              <a:t>Need to develop a business plan to focus yourself</a:t>
            </a:r>
          </a:p>
          <a:p>
            <a:pPr eaLnBrk="1" hangingPunct="1"/>
            <a:endParaRPr lang="en-US">
              <a:solidFill>
                <a:srgbClr val="010000"/>
              </a:solidFill>
              <a:latin typeface="Calibri" charset="0"/>
            </a:endParaRPr>
          </a:p>
          <a:p>
            <a:pPr eaLnBrk="1" hangingPunct="1"/>
            <a:r>
              <a:rPr lang="en-US" u="sng">
                <a:solidFill>
                  <a:srgbClr val="010000"/>
                </a:solidFill>
                <a:latin typeface="Calibri" charset="0"/>
              </a:rPr>
              <a:t>Not recommended</a:t>
            </a:r>
            <a:r>
              <a:rPr lang="en-US">
                <a:solidFill>
                  <a:srgbClr val="010000"/>
                </a:solidFill>
                <a:latin typeface="Calibri" charset="0"/>
              </a:rPr>
              <a:t> for you right out of college – need experience</a:t>
            </a:r>
          </a:p>
        </p:txBody>
      </p:sp>
      <p:sp>
        <p:nvSpPr>
          <p:cNvPr id="49156" name="WordArt 6"/>
          <p:cNvSpPr>
            <a:spLocks noChangeArrowheads="1" noChangeShapeType="1" noTextEdit="1"/>
          </p:cNvSpPr>
          <p:nvPr/>
        </p:nvSpPr>
        <p:spPr bwMode="auto">
          <a:xfrm>
            <a:off x="377825" y="-71438"/>
            <a:ext cx="3640138" cy="2066926"/>
          </a:xfrm>
          <a:prstGeom prst="rect">
            <a:avLst/>
          </a:prstGeom>
        </p:spPr>
        <p:txBody>
          <a:bodyPr wrap="none" fromWordArt="1">
            <a:prstTxWarp prst="textSlantUp">
              <a:avLst>
                <a:gd name="adj" fmla="val 55556"/>
              </a:avLst>
            </a:prstTxWarp>
          </a:bodyPr>
          <a:lstStyle/>
          <a:p>
            <a:pPr algn="ctr"/>
            <a:r>
              <a:rPr lang="en-US" sz="3600" b="1" kern="10">
                <a:ln w="9525">
                  <a:solidFill>
                    <a:srgbClr val="6600CC"/>
                  </a:solidFill>
                  <a:round/>
                  <a:headEnd/>
                  <a:tailEnd/>
                </a:ln>
                <a:solidFill>
                  <a:srgbClr val="003399"/>
                </a:solidFill>
                <a:latin typeface="Tempus Sans ITC"/>
                <a:ea typeface="Tempus Sans ITC"/>
                <a:cs typeface="Tempus Sans ITC"/>
              </a:rPr>
              <a:t>Private Practice</a:t>
            </a:r>
          </a:p>
        </p:txBody>
      </p:sp>
      <p:pic>
        <p:nvPicPr>
          <p:cNvPr id="49157" name="Picture 9" descr="nutrition_counse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763" y="312738"/>
            <a:ext cx="23812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4537075" y="581025"/>
            <a:ext cx="4005263" cy="1143000"/>
          </a:xfrm>
          <a:solidFill>
            <a:schemeClr val="accent1">
              <a:lumMod val="20000"/>
              <a:lumOff val="80000"/>
            </a:schemeClr>
          </a:solidFill>
          <a:ln>
            <a:solidFill>
              <a:srgbClr val="6600CC"/>
            </a:solidFill>
          </a:ln>
        </p:spPr>
        <p:txBody>
          <a:bodyPr rtlCol="0">
            <a:normAutofit/>
          </a:bodyPr>
          <a:lstStyle/>
          <a:p>
            <a:pPr eaLnBrk="1" fontAlgn="auto" hangingPunct="1">
              <a:spcAft>
                <a:spcPts val="0"/>
              </a:spcAft>
              <a:defRPr/>
            </a:pPr>
            <a:r>
              <a:rPr lang="en-US" sz="3200" dirty="0" smtClean="0">
                <a:solidFill>
                  <a:srgbClr val="006600"/>
                </a:solidFill>
                <a:ea typeface="+mj-ea"/>
              </a:rPr>
              <a:t>Work towards a creative niche</a:t>
            </a:r>
          </a:p>
        </p:txBody>
      </p:sp>
      <p:sp>
        <p:nvSpPr>
          <p:cNvPr id="50179" name="Rectangle 1027"/>
          <p:cNvSpPr>
            <a:spLocks noGrp="1" noChangeArrowheads="1"/>
          </p:cNvSpPr>
          <p:nvPr>
            <p:ph type="body" sz="half" idx="1"/>
          </p:nvPr>
        </p:nvSpPr>
        <p:spPr>
          <a:xfrm>
            <a:off x="357188" y="1981200"/>
            <a:ext cx="6423025" cy="4535488"/>
          </a:xfrm>
          <a:ln>
            <a:solidFill>
              <a:srgbClr val="1C1C1C"/>
            </a:solidFill>
            <a:miter lim="800000"/>
            <a:headEnd/>
            <a:tailEnd/>
          </a:ln>
        </p:spPr>
        <p:txBody>
          <a:bodyPr/>
          <a:lstStyle/>
          <a:p>
            <a:pPr eaLnBrk="1" hangingPunct="1">
              <a:spcBef>
                <a:spcPct val="35000"/>
              </a:spcBef>
            </a:pPr>
            <a:r>
              <a:rPr lang="en-US">
                <a:latin typeface="Calibri" charset="0"/>
              </a:rPr>
              <a:t>Nutrition counseling with personal chef</a:t>
            </a:r>
          </a:p>
          <a:p>
            <a:pPr eaLnBrk="1" hangingPunct="1">
              <a:spcBef>
                <a:spcPct val="35000"/>
              </a:spcBef>
            </a:pPr>
            <a:r>
              <a:rPr lang="en-US">
                <a:latin typeface="Calibri" charset="0"/>
              </a:rPr>
              <a:t>Personal training with nutrition counseling</a:t>
            </a:r>
          </a:p>
          <a:p>
            <a:pPr eaLnBrk="1" hangingPunct="1">
              <a:spcBef>
                <a:spcPct val="35000"/>
              </a:spcBef>
            </a:pPr>
            <a:r>
              <a:rPr lang="en-US">
                <a:latin typeface="Calibri" charset="0"/>
              </a:rPr>
              <a:t>Nutrition counseling with complementary health practices</a:t>
            </a:r>
          </a:p>
          <a:p>
            <a:pPr eaLnBrk="1" hangingPunct="1">
              <a:spcBef>
                <a:spcPct val="35000"/>
              </a:spcBef>
            </a:pPr>
            <a:r>
              <a:rPr lang="en-US">
                <a:latin typeface="Calibri" charset="0"/>
              </a:rPr>
              <a:t>Family and nutrition counseling</a:t>
            </a:r>
            <a:endParaRPr lang="en-US" sz="2800">
              <a:latin typeface="Calibri" charset="0"/>
            </a:endParaRPr>
          </a:p>
        </p:txBody>
      </p:sp>
      <p:pic>
        <p:nvPicPr>
          <p:cNvPr id="50180" name="Picture 1032" descr="joggers"/>
          <p:cNvPicPr>
            <a:picLocks noGrp="1" noChangeAspect="1" noChangeArrowheads="1"/>
          </p:cNvPicPr>
          <p:nvPr>
            <p:ph sz="quarter" idx="2"/>
          </p:nvPr>
        </p:nvPicPr>
        <p:blipFill>
          <a:blip r:embed="rId2" cstate="email">
            <a:extLst>
              <a:ext uri="{28A0092B-C50C-407E-A947-70E740481C1C}">
                <a14:useLocalDpi xmlns:a14="http://schemas.microsoft.com/office/drawing/2010/main" val="0"/>
              </a:ext>
            </a:extLst>
          </a:blip>
          <a:srcRect/>
          <a:stretch>
            <a:fillRect/>
          </a:stretch>
        </p:blipFill>
        <p:spPr>
          <a:xfrm>
            <a:off x="6853238" y="4286250"/>
            <a:ext cx="2028825" cy="1981200"/>
          </a:xfrm>
        </p:spPr>
      </p:pic>
      <p:pic>
        <p:nvPicPr>
          <p:cNvPr id="50181" name="Picture 1035" descr="start%20a%20catering%20business%20become%20a%20personal%20chef"/>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932613" y="2170113"/>
            <a:ext cx="1736725" cy="1736725"/>
          </a:xfrm>
        </p:spPr>
      </p:pic>
      <p:sp>
        <p:nvSpPr>
          <p:cNvPr id="39942" name="WordArt 1028"/>
          <p:cNvSpPr>
            <a:spLocks noChangeArrowheads="1" noChangeShapeType="1" noTextEdit="1"/>
          </p:cNvSpPr>
          <p:nvPr/>
        </p:nvSpPr>
        <p:spPr bwMode="auto">
          <a:xfrm>
            <a:off x="377825" y="0"/>
            <a:ext cx="3640138" cy="2066925"/>
          </a:xfrm>
          <a:prstGeom prst="rect">
            <a:avLst/>
          </a:prstGeom>
        </p:spPr>
        <p:txBody>
          <a:bodyPr wrap="none" fromWordArt="1">
            <a:prstTxWarp prst="textSlantUp">
              <a:avLst>
                <a:gd name="adj" fmla="val 55556"/>
              </a:avLst>
            </a:prstTxWarp>
          </a:bodyPr>
          <a:lstStyle/>
          <a:p>
            <a:pPr algn="ctr" eaLnBrk="0" hangingPunct="0">
              <a:defRPr/>
            </a:pPr>
            <a:r>
              <a:rPr lang="en-US" sz="3600" b="1" kern="10" dirty="0">
                <a:ln w="9525">
                  <a:solidFill>
                    <a:srgbClr val="6600CC"/>
                  </a:solidFill>
                  <a:round/>
                  <a:headEnd/>
                  <a:tailEnd/>
                </a:ln>
                <a:solidFill>
                  <a:srgbClr val="003399"/>
                </a:solidFill>
                <a:latin typeface="Tempus Sans ITC"/>
                <a:ea typeface="+mn-ea"/>
                <a:cs typeface="+mn-cs"/>
              </a:rPr>
              <a:t>Private</a:t>
            </a:r>
            <a:r>
              <a:rPr lang="en-US" sz="3600" b="1" kern="10" dirty="0">
                <a:ln w="9525">
                  <a:solidFill>
                    <a:srgbClr val="6600CC"/>
                  </a:solidFill>
                  <a:round/>
                  <a:headEnd/>
                  <a:tailEnd/>
                </a:ln>
                <a:solidFill>
                  <a:srgbClr val="6600CC"/>
                </a:solidFill>
                <a:latin typeface="Tempus Sans ITC"/>
                <a:ea typeface="+mn-ea"/>
                <a:cs typeface="+mn-cs"/>
              </a:rPr>
              <a:t> </a:t>
            </a:r>
            <a:r>
              <a:rPr lang="en-US" sz="3600" b="1" kern="10" dirty="0">
                <a:ln w="9525">
                  <a:solidFill>
                    <a:srgbClr val="6600CC"/>
                  </a:solidFill>
                  <a:round/>
                  <a:headEnd/>
                  <a:tailEnd/>
                </a:ln>
                <a:solidFill>
                  <a:srgbClr val="003399"/>
                </a:solidFill>
                <a:latin typeface="Tempus Sans ITC"/>
                <a:ea typeface="+mn-ea"/>
                <a:cs typeface="+mn-cs"/>
              </a:rPr>
              <a:t>Practice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01016" y="342214"/>
            <a:ext cx="8318207" cy="1429209"/>
          </a:xfrm>
          <a:ln>
            <a:solidFill>
              <a:srgbClr val="000000"/>
            </a:solidFill>
          </a:ln>
        </p:spPr>
        <p:txBody>
          <a:bodyPr rtlCol="0">
            <a:normAutofit fontScale="90000"/>
          </a:bodyPr>
          <a:lstStyle/>
          <a:p>
            <a:pPr eaLnBrk="1" fontAlgn="auto" hangingPunct="1">
              <a:spcAft>
                <a:spcPts val="0"/>
              </a:spcAft>
              <a:defRPr/>
            </a:pPr>
            <a:r>
              <a:rPr lang="en-US" dirty="0" smtClean="0">
                <a:ea typeface="+mj-ea"/>
              </a:rPr>
              <a:t>Massachusetts Board of Registration of Dietitians and Nutritionists</a:t>
            </a:r>
          </a:p>
        </p:txBody>
      </p:sp>
      <p:sp>
        <p:nvSpPr>
          <p:cNvPr id="39939" name="Rectangle 3"/>
          <p:cNvSpPr>
            <a:spLocks noGrp="1" noChangeArrowheads="1"/>
          </p:cNvSpPr>
          <p:nvPr>
            <p:ph idx="1"/>
          </p:nvPr>
        </p:nvSpPr>
        <p:spPr>
          <a:xfrm>
            <a:off x="336550" y="1981200"/>
            <a:ext cx="8807450" cy="4114800"/>
          </a:xfrm>
          <a:ln>
            <a:solidFill>
              <a:schemeClr val="accent1">
                <a:lumMod val="75000"/>
              </a:schemeClr>
            </a:solidFill>
          </a:ln>
        </p:spPr>
        <p:txBody>
          <a:bodyPr rtlCol="0">
            <a:normAutofit/>
          </a:bodyPr>
          <a:lstStyle/>
          <a:p>
            <a:pPr eaLnBrk="1" fontAlgn="auto" hangingPunct="1">
              <a:spcAft>
                <a:spcPts val="0"/>
              </a:spcAft>
              <a:buFontTx/>
              <a:buNone/>
              <a:defRPr/>
            </a:pPr>
            <a:r>
              <a:rPr lang="en-US" sz="3600" dirty="0">
                <a:ea typeface="+mn-ea"/>
                <a:hlinkClick r:id="rId3"/>
              </a:rPr>
              <a:t>http://www.mass.gov/ocabr/licensee/dpl-boards/nu/forms</a:t>
            </a:r>
            <a:r>
              <a:rPr lang="en-US" sz="3600" dirty="0" smtClean="0">
                <a:ea typeface="+mn-ea"/>
                <a:hlinkClick r:id="rId3"/>
              </a:rPr>
              <a:t>/</a:t>
            </a:r>
            <a:r>
              <a:rPr lang="en-US" sz="3600" dirty="0" smtClean="0">
                <a:ea typeface="+mn-ea"/>
              </a:rPr>
              <a:t> </a:t>
            </a:r>
          </a:p>
          <a:p>
            <a:pPr eaLnBrk="1" fontAlgn="auto" hangingPunct="1">
              <a:spcAft>
                <a:spcPts val="0"/>
              </a:spcAft>
              <a:buFont typeface="Arial" pitchFamily="34" charset="0"/>
              <a:buChar char="•"/>
              <a:defRPr/>
            </a:pPr>
            <a:r>
              <a:rPr lang="en-US" sz="3600" dirty="0" smtClean="0">
                <a:ea typeface="+mn-ea"/>
              </a:rPr>
              <a:t>Requires 4-year degree in nutrition and 900 hours of work experience in the nutrition field</a:t>
            </a:r>
          </a:p>
          <a:p>
            <a:pPr eaLnBrk="1" fontAlgn="auto" hangingPunct="1">
              <a:spcAft>
                <a:spcPts val="0"/>
              </a:spcAft>
              <a:buFont typeface="Arial" pitchFamily="34" charset="0"/>
              <a:buNone/>
              <a:defRPr/>
            </a:pPr>
            <a:endParaRPr lang="en-US" dirty="0" smtClean="0">
              <a:ea typeface="+mn-ea"/>
            </a:endParaRPr>
          </a:p>
        </p:txBody>
      </p:sp>
      <p:pic>
        <p:nvPicPr>
          <p:cNvPr id="51204" name="Picture 4" descr="bs00473_"/>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53075" y="4616450"/>
            <a:ext cx="1389063" cy="1698625"/>
          </a:xfrm>
          <a:prstGeom prst="rect">
            <a:avLst/>
          </a:prstGeom>
          <a:solidFill>
            <a:srgbClr val="FFFF99"/>
          </a:solidFill>
          <a:ln w="38100">
            <a:solidFill>
              <a:srgbClr val="5F5F5F"/>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561975" y="422275"/>
            <a:ext cx="8093294" cy="1330325"/>
          </a:xfrm>
          <a:solidFill>
            <a:schemeClr val="bg1"/>
          </a:solidFill>
          <a:ln>
            <a:solidFill>
              <a:schemeClr val="tx2"/>
            </a:solidFill>
          </a:ln>
        </p:spPr>
        <p:txBody>
          <a:bodyPr rtlCol="0">
            <a:normAutofit fontScale="90000"/>
          </a:bodyPr>
          <a:lstStyle/>
          <a:p>
            <a:pPr eaLnBrk="1" fontAlgn="auto" hangingPunct="1">
              <a:spcAft>
                <a:spcPts val="0"/>
              </a:spcAft>
              <a:defRPr/>
            </a:pPr>
            <a:r>
              <a:rPr lang="en-US" dirty="0" smtClean="0">
                <a:ea typeface="+mj-ea"/>
              </a:rPr>
              <a:t>Another option for someone </a:t>
            </a:r>
            <a:br>
              <a:rPr lang="en-US" dirty="0" smtClean="0">
                <a:ea typeface="+mj-ea"/>
              </a:rPr>
            </a:br>
            <a:r>
              <a:rPr lang="en-US" dirty="0" smtClean="0">
                <a:ea typeface="+mj-ea"/>
              </a:rPr>
              <a:t>willing to travel</a:t>
            </a:r>
          </a:p>
        </p:txBody>
      </p:sp>
      <p:sp>
        <p:nvSpPr>
          <p:cNvPr id="52227" name="Content Placeholder 2"/>
          <p:cNvSpPr>
            <a:spLocks noGrp="1"/>
          </p:cNvSpPr>
          <p:nvPr>
            <p:ph idx="1"/>
          </p:nvPr>
        </p:nvSpPr>
        <p:spPr>
          <a:xfrm>
            <a:off x="457200" y="1993900"/>
            <a:ext cx="8229600" cy="4525963"/>
          </a:xfrm>
          <a:ln>
            <a:solidFill>
              <a:schemeClr val="tx2"/>
            </a:solidFill>
            <a:miter lim="800000"/>
            <a:headEnd/>
            <a:tailEnd/>
          </a:ln>
        </p:spPr>
        <p:txBody>
          <a:bodyPr/>
          <a:lstStyle/>
          <a:p>
            <a:pPr eaLnBrk="1" hangingPunct="1"/>
            <a:r>
              <a:rPr lang="en-US" dirty="0" smtClean="0">
                <a:latin typeface="Calibri" charset="0"/>
              </a:rPr>
              <a:t>Be </a:t>
            </a:r>
            <a:r>
              <a:rPr lang="en-US" dirty="0">
                <a:latin typeface="Calibri" charset="0"/>
              </a:rPr>
              <a:t>an interviewer for large national surveys such as NHANES.  </a:t>
            </a:r>
            <a:endParaRPr lang="en-US" dirty="0" smtClean="0">
              <a:latin typeface="Calibri" charset="0"/>
            </a:endParaRPr>
          </a:p>
          <a:p>
            <a:pPr eaLnBrk="1" hangingPunct="1"/>
            <a:r>
              <a:rPr lang="en-US" dirty="0" smtClean="0">
                <a:latin typeface="Calibri" charset="0"/>
              </a:rPr>
              <a:t>“</a:t>
            </a:r>
            <a:r>
              <a:rPr lang="en-US" dirty="0" err="1" smtClean="0">
                <a:latin typeface="Calibri" charset="0"/>
              </a:rPr>
              <a:t>Westat</a:t>
            </a:r>
            <a:r>
              <a:rPr lang="en-US" dirty="0" smtClean="0">
                <a:latin typeface="Calibri" charset="0"/>
              </a:rPr>
              <a:t>” </a:t>
            </a:r>
            <a:r>
              <a:rPr lang="en-US" dirty="0">
                <a:latin typeface="Calibri" charset="0"/>
              </a:rPr>
              <a:t>is the contractor for NHANES and many other surveys, and openings are listed on their Web site:</a:t>
            </a:r>
          </a:p>
          <a:p>
            <a:pPr eaLnBrk="1" hangingPunct="1"/>
            <a:r>
              <a:rPr lang="en-US" dirty="0">
                <a:solidFill>
                  <a:srgbClr val="C00000"/>
                </a:solidFill>
                <a:latin typeface="Calibri" charset="0"/>
              </a:rPr>
              <a:t>Ex: </a:t>
            </a:r>
            <a:r>
              <a:rPr lang="ja-JP" altLang="en-US" dirty="0">
                <a:solidFill>
                  <a:srgbClr val="C00000"/>
                </a:solidFill>
                <a:latin typeface="Calibri" charset="0"/>
                <a:ea typeface="MS PGothic" charset="0"/>
                <a:cs typeface="MS PGothic" charset="0"/>
              </a:rPr>
              <a:t>“</a:t>
            </a:r>
            <a:r>
              <a:rPr lang="en-US" altLang="ja-JP" dirty="0">
                <a:solidFill>
                  <a:srgbClr val="C00000"/>
                </a:solidFill>
                <a:latin typeface="Calibri" charset="0"/>
                <a:ea typeface="MS PGothic" charset="0"/>
                <a:cs typeface="MS PGothic" charset="0"/>
              </a:rPr>
              <a:t>Field data collectors</a:t>
            </a:r>
            <a:r>
              <a:rPr lang="ja-JP" altLang="en-US" dirty="0">
                <a:solidFill>
                  <a:srgbClr val="C00000"/>
                </a:solidFill>
                <a:latin typeface="Calibri" charset="0"/>
                <a:ea typeface="MS PGothic" charset="0"/>
                <a:cs typeface="MS PGothic" charset="0"/>
              </a:rPr>
              <a:t>”</a:t>
            </a:r>
            <a:endParaRPr lang="en-US" altLang="ja-JP" dirty="0">
              <a:solidFill>
                <a:srgbClr val="C00000"/>
              </a:solidFill>
              <a:latin typeface="Calibri" charset="0"/>
              <a:ea typeface="MS PGothic" charset="0"/>
              <a:cs typeface="MS PGothic" charset="0"/>
            </a:endParaRPr>
          </a:p>
          <a:p>
            <a:pPr lvl="1" eaLnBrk="1" hangingPunct="1"/>
            <a:r>
              <a:rPr lang="en-US" dirty="0">
                <a:latin typeface="Calibri" charset="0"/>
                <a:hlinkClick r:id="rId2"/>
              </a:rPr>
              <a:t>http://westatcareers.jobs</a:t>
            </a:r>
            <a:r>
              <a:rPr lang="en-US" dirty="0" smtClean="0">
                <a:latin typeface="Calibri" charset="0"/>
                <a:hlinkClick r:id="rId2"/>
              </a:rPr>
              <a:t>/</a:t>
            </a:r>
            <a:r>
              <a:rPr lang="en-US" dirty="0" smtClean="0">
                <a:latin typeface="Calibri" charset="0"/>
              </a:rPr>
              <a:t> </a:t>
            </a:r>
            <a:endParaRPr lang="en-US" dirty="0">
              <a:latin typeface="Calibri"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6519"/>
          </a:xfrm>
          <a:solidFill>
            <a:schemeClr val="bg1"/>
          </a:solidFill>
          <a:ln>
            <a:solidFill>
              <a:schemeClr val="bg2">
                <a:lumMod val="25000"/>
              </a:schemeClr>
            </a:solidFill>
          </a:ln>
        </p:spPr>
        <p:txBody>
          <a:bodyPr rtlCol="0">
            <a:normAutofit/>
          </a:bodyPr>
          <a:lstStyle/>
          <a:p>
            <a:pPr eaLnBrk="1" fontAlgn="auto" hangingPunct="1">
              <a:spcAft>
                <a:spcPts val="0"/>
              </a:spcAft>
              <a:defRPr/>
            </a:pPr>
            <a:r>
              <a:rPr lang="en-US" sz="5400" dirty="0" smtClean="0">
                <a:solidFill>
                  <a:srgbClr val="000000"/>
                </a:solidFill>
                <a:latin typeface="+mn-lt"/>
                <a:ea typeface="+mj-ea"/>
              </a:rPr>
              <a:t>Common Job Titles</a:t>
            </a:r>
            <a:endParaRPr lang="en-US" sz="5400" dirty="0">
              <a:solidFill>
                <a:srgbClr val="000000"/>
              </a:solidFill>
              <a:latin typeface="+mn-lt"/>
              <a:ea typeface="+mj-ea"/>
            </a:endParaRPr>
          </a:p>
        </p:txBody>
      </p:sp>
      <p:sp>
        <p:nvSpPr>
          <p:cNvPr id="3" name="Content Placeholder 2"/>
          <p:cNvSpPr>
            <a:spLocks noGrp="1"/>
          </p:cNvSpPr>
          <p:nvPr>
            <p:ph idx="1"/>
          </p:nvPr>
        </p:nvSpPr>
        <p:spPr>
          <a:xfrm>
            <a:off x="0" y="1260475"/>
            <a:ext cx="9144000" cy="5597525"/>
          </a:xfrm>
          <a:solidFill>
            <a:schemeClr val="bg1"/>
          </a:solidFill>
          <a:ln>
            <a:solidFill>
              <a:schemeClr val="accent5">
                <a:lumMod val="75000"/>
              </a:schemeClr>
            </a:solidFill>
          </a:ln>
        </p:spPr>
        <p:txBody>
          <a:bodyPr rtlCol="0">
            <a:normAutofit/>
          </a:bodyPr>
          <a:lstStyle/>
          <a:p>
            <a:pPr eaLnBrk="1" fontAlgn="auto" hangingPunct="1">
              <a:spcAft>
                <a:spcPts val="0"/>
              </a:spcAft>
              <a:buFont typeface="Arial" pitchFamily="34" charset="0"/>
              <a:buChar char="•"/>
              <a:defRPr/>
            </a:pPr>
            <a:r>
              <a:rPr lang="en-US" sz="3600" dirty="0" smtClean="0">
                <a:solidFill>
                  <a:srgbClr val="6600CC"/>
                </a:solidFill>
                <a:ea typeface="+mn-ea"/>
              </a:rPr>
              <a:t>Dietitian</a:t>
            </a:r>
          </a:p>
          <a:p>
            <a:pPr eaLnBrk="1" fontAlgn="auto" hangingPunct="1">
              <a:spcAft>
                <a:spcPts val="0"/>
              </a:spcAft>
              <a:buFont typeface="Arial" pitchFamily="34" charset="0"/>
              <a:buChar char="•"/>
              <a:defRPr/>
            </a:pPr>
            <a:r>
              <a:rPr lang="en-US" sz="3600" dirty="0" smtClean="0">
                <a:solidFill>
                  <a:srgbClr val="990033"/>
                </a:solidFill>
                <a:ea typeface="+mn-ea"/>
              </a:rPr>
              <a:t>Nutritionist</a:t>
            </a:r>
          </a:p>
          <a:p>
            <a:pPr eaLnBrk="1" fontAlgn="auto" hangingPunct="1">
              <a:spcAft>
                <a:spcPts val="0"/>
              </a:spcAft>
              <a:buFont typeface="Arial" pitchFamily="34" charset="0"/>
              <a:buChar char="•"/>
              <a:defRPr/>
            </a:pPr>
            <a:r>
              <a:rPr lang="en-US" sz="3600" dirty="0" smtClean="0">
                <a:solidFill>
                  <a:srgbClr val="FF9900"/>
                </a:solidFill>
                <a:ea typeface="+mn-ea"/>
              </a:rPr>
              <a:t>Food Service Manager</a:t>
            </a:r>
          </a:p>
          <a:p>
            <a:pPr eaLnBrk="1" fontAlgn="auto" hangingPunct="1">
              <a:spcAft>
                <a:spcPts val="0"/>
              </a:spcAft>
              <a:buFont typeface="Arial" pitchFamily="34" charset="0"/>
              <a:buChar char="•"/>
              <a:defRPr/>
            </a:pPr>
            <a:r>
              <a:rPr lang="en-US" sz="3600" dirty="0" smtClean="0">
                <a:solidFill>
                  <a:schemeClr val="accent5">
                    <a:lumMod val="50000"/>
                  </a:schemeClr>
                </a:solidFill>
                <a:ea typeface="+mn-ea"/>
              </a:rPr>
              <a:t>Child/School Nutrition Specialist</a:t>
            </a:r>
          </a:p>
          <a:p>
            <a:pPr eaLnBrk="1" fontAlgn="auto" hangingPunct="1">
              <a:spcAft>
                <a:spcPts val="0"/>
              </a:spcAft>
              <a:buFont typeface="Arial" pitchFamily="34" charset="0"/>
              <a:buChar char="•"/>
              <a:defRPr/>
            </a:pPr>
            <a:r>
              <a:rPr lang="en-US" sz="3600" dirty="0" smtClean="0">
                <a:solidFill>
                  <a:srgbClr val="C00000"/>
                </a:solidFill>
                <a:ea typeface="+mn-ea"/>
              </a:rPr>
              <a:t>Nutrition Educator</a:t>
            </a:r>
          </a:p>
          <a:p>
            <a:pPr eaLnBrk="1" fontAlgn="auto" hangingPunct="1">
              <a:spcAft>
                <a:spcPts val="0"/>
              </a:spcAft>
              <a:buFont typeface="Arial" pitchFamily="34" charset="0"/>
              <a:buChar char="•"/>
              <a:defRPr/>
            </a:pPr>
            <a:r>
              <a:rPr lang="en-US" sz="3600" dirty="0" smtClean="0">
                <a:solidFill>
                  <a:srgbClr val="003399"/>
                </a:solidFill>
                <a:ea typeface="+mn-ea"/>
              </a:rPr>
              <a:t>Community Health Educator</a:t>
            </a:r>
          </a:p>
          <a:p>
            <a:pPr eaLnBrk="1" fontAlgn="auto" hangingPunct="1">
              <a:spcAft>
                <a:spcPts val="0"/>
              </a:spcAft>
              <a:buFont typeface="Arial" pitchFamily="34" charset="0"/>
              <a:buChar char="•"/>
              <a:defRPr/>
            </a:pPr>
            <a:r>
              <a:rPr lang="en-US" sz="3600" dirty="0" smtClean="0">
                <a:solidFill>
                  <a:srgbClr val="006600"/>
                </a:solidFill>
                <a:ea typeface="+mn-ea"/>
              </a:rPr>
              <a:t>Sales Representative</a:t>
            </a:r>
          </a:p>
          <a:p>
            <a:pPr eaLnBrk="1" fontAlgn="auto" hangingPunct="1">
              <a:spcAft>
                <a:spcPts val="0"/>
              </a:spcAft>
              <a:buFont typeface="Arial" pitchFamily="34" charset="0"/>
              <a:buChar char="•"/>
              <a:defRPr/>
            </a:pPr>
            <a:r>
              <a:rPr lang="en-US" sz="3600" dirty="0" smtClean="0">
                <a:solidFill>
                  <a:srgbClr val="003399"/>
                </a:solidFill>
                <a:ea typeface="+mn-ea"/>
              </a:rPr>
              <a:t>Research Scientist</a:t>
            </a:r>
          </a:p>
        </p:txBody>
      </p:sp>
    </p:spTree>
    <p:extLst>
      <p:ext uri="{BB962C8B-B14F-4D97-AF65-F5344CB8AC3E}">
        <p14:creationId xmlns:p14="http://schemas.microsoft.com/office/powerpoint/2010/main" val="38335301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6519"/>
          </a:xfrm>
          <a:solidFill>
            <a:schemeClr val="bg1"/>
          </a:solidFill>
          <a:ln>
            <a:solidFill>
              <a:schemeClr val="bg2">
                <a:lumMod val="25000"/>
              </a:schemeClr>
            </a:solidFill>
          </a:ln>
        </p:spPr>
        <p:txBody>
          <a:bodyPr rtlCol="0">
            <a:normAutofit/>
          </a:bodyPr>
          <a:lstStyle/>
          <a:p>
            <a:pPr eaLnBrk="1" fontAlgn="auto" hangingPunct="1">
              <a:spcAft>
                <a:spcPts val="0"/>
              </a:spcAft>
              <a:defRPr/>
            </a:pPr>
            <a:r>
              <a:rPr lang="en-US" sz="5400" smtClean="0">
                <a:solidFill>
                  <a:srgbClr val="000000"/>
                </a:solidFill>
                <a:latin typeface="+mn-lt"/>
                <a:ea typeface="+mj-ea"/>
              </a:rPr>
              <a:t>Common Fitness Titles</a:t>
            </a:r>
            <a:endParaRPr lang="en-US" sz="5400" dirty="0">
              <a:solidFill>
                <a:srgbClr val="000000"/>
              </a:solidFill>
              <a:latin typeface="+mn-lt"/>
              <a:ea typeface="+mj-ea"/>
            </a:endParaRPr>
          </a:p>
        </p:txBody>
      </p:sp>
      <p:sp>
        <p:nvSpPr>
          <p:cNvPr id="3" name="Content Placeholder 2"/>
          <p:cNvSpPr>
            <a:spLocks noGrp="1"/>
          </p:cNvSpPr>
          <p:nvPr>
            <p:ph idx="1"/>
          </p:nvPr>
        </p:nvSpPr>
        <p:spPr>
          <a:xfrm>
            <a:off x="0" y="1260475"/>
            <a:ext cx="9144000" cy="5597525"/>
          </a:xfrm>
          <a:solidFill>
            <a:schemeClr val="bg1"/>
          </a:solidFill>
          <a:ln>
            <a:solidFill>
              <a:schemeClr val="accent5">
                <a:lumMod val="75000"/>
              </a:schemeClr>
            </a:solidFill>
          </a:ln>
        </p:spPr>
        <p:txBody>
          <a:bodyPr rtlCol="0">
            <a:normAutofit/>
          </a:bodyPr>
          <a:lstStyle/>
          <a:p>
            <a:pPr eaLnBrk="1" fontAlgn="auto" hangingPunct="1">
              <a:spcAft>
                <a:spcPts val="0"/>
              </a:spcAft>
              <a:buFont typeface="Arial" pitchFamily="34" charset="0"/>
              <a:buChar char="•"/>
              <a:defRPr/>
            </a:pPr>
            <a:r>
              <a:rPr lang="en-US" sz="3600" dirty="0" smtClean="0">
                <a:solidFill>
                  <a:srgbClr val="6600CC"/>
                </a:solidFill>
                <a:ea typeface="+mn-ea"/>
              </a:rPr>
              <a:t>Personal Trainer</a:t>
            </a:r>
          </a:p>
          <a:p>
            <a:pPr eaLnBrk="1" fontAlgn="auto" hangingPunct="1">
              <a:spcAft>
                <a:spcPts val="0"/>
              </a:spcAft>
              <a:buFont typeface="Arial" pitchFamily="34" charset="0"/>
              <a:buChar char="•"/>
              <a:defRPr/>
            </a:pPr>
            <a:r>
              <a:rPr lang="en-US" sz="3600" dirty="0" smtClean="0">
                <a:solidFill>
                  <a:srgbClr val="990033"/>
                </a:solidFill>
                <a:ea typeface="+mn-ea"/>
              </a:rPr>
              <a:t>Physical Education Teacher/Instructor</a:t>
            </a:r>
          </a:p>
          <a:p>
            <a:pPr eaLnBrk="1" fontAlgn="auto" hangingPunct="1">
              <a:spcAft>
                <a:spcPts val="0"/>
              </a:spcAft>
              <a:buFont typeface="Arial" pitchFamily="34" charset="0"/>
              <a:buChar char="•"/>
              <a:defRPr/>
            </a:pPr>
            <a:r>
              <a:rPr lang="en-US" sz="3600" dirty="0" smtClean="0">
                <a:solidFill>
                  <a:srgbClr val="FF9900"/>
                </a:solidFill>
                <a:ea typeface="+mn-ea"/>
              </a:rPr>
              <a:t>Head/assistant Coach</a:t>
            </a:r>
          </a:p>
          <a:p>
            <a:pPr eaLnBrk="1" fontAlgn="auto" hangingPunct="1">
              <a:spcAft>
                <a:spcPts val="0"/>
              </a:spcAft>
              <a:buFont typeface="Arial" pitchFamily="34" charset="0"/>
              <a:buChar char="•"/>
              <a:defRPr/>
            </a:pPr>
            <a:r>
              <a:rPr lang="en-US" sz="3600" dirty="0" smtClean="0">
                <a:solidFill>
                  <a:schemeClr val="accent5">
                    <a:lumMod val="50000"/>
                  </a:schemeClr>
                </a:solidFill>
                <a:ea typeface="+mn-ea"/>
              </a:rPr>
              <a:t>Strength and Conditioning Specialist</a:t>
            </a:r>
          </a:p>
          <a:p>
            <a:pPr eaLnBrk="1" fontAlgn="auto" hangingPunct="1">
              <a:spcAft>
                <a:spcPts val="0"/>
              </a:spcAft>
              <a:buFont typeface="Arial" pitchFamily="34" charset="0"/>
              <a:buChar char="•"/>
              <a:defRPr/>
            </a:pPr>
            <a:r>
              <a:rPr lang="en-US" sz="3600" dirty="0" smtClean="0">
                <a:solidFill>
                  <a:srgbClr val="C00000"/>
                </a:solidFill>
                <a:ea typeface="+mn-ea"/>
              </a:rPr>
              <a:t>Activities Director</a:t>
            </a:r>
          </a:p>
          <a:p>
            <a:pPr eaLnBrk="1" fontAlgn="auto" hangingPunct="1">
              <a:spcAft>
                <a:spcPts val="0"/>
              </a:spcAft>
              <a:buFont typeface="Arial" pitchFamily="34" charset="0"/>
              <a:buChar char="•"/>
              <a:defRPr/>
            </a:pPr>
            <a:r>
              <a:rPr lang="en-US" sz="3600" dirty="0" smtClean="0">
                <a:solidFill>
                  <a:srgbClr val="003399"/>
                </a:solidFill>
                <a:ea typeface="+mn-ea"/>
              </a:rPr>
              <a:t>Fitness Club/Department Manager</a:t>
            </a:r>
          </a:p>
          <a:p>
            <a:pPr eaLnBrk="1" fontAlgn="auto" hangingPunct="1">
              <a:spcAft>
                <a:spcPts val="0"/>
              </a:spcAft>
              <a:buFont typeface="Arial" pitchFamily="34" charset="0"/>
              <a:buChar char="•"/>
              <a:defRPr/>
            </a:pPr>
            <a:r>
              <a:rPr lang="en-US" sz="3600" dirty="0" smtClean="0">
                <a:solidFill>
                  <a:srgbClr val="006600"/>
                </a:solidFill>
                <a:ea typeface="+mn-ea"/>
              </a:rPr>
              <a:t>Academic Counselor (NCAA)</a:t>
            </a:r>
          </a:p>
          <a:p>
            <a:pPr eaLnBrk="1" fontAlgn="auto" hangingPunct="1">
              <a:spcAft>
                <a:spcPts val="0"/>
              </a:spcAft>
              <a:buFont typeface="Arial" pitchFamily="34" charset="0"/>
              <a:buChar char="•"/>
              <a:defRPr/>
            </a:pPr>
            <a:r>
              <a:rPr lang="en-US" sz="3600" dirty="0" smtClean="0">
                <a:solidFill>
                  <a:srgbClr val="003399"/>
                </a:solidFill>
                <a:ea typeface="+mn-ea"/>
              </a:rPr>
              <a:t>Sales Representative</a:t>
            </a:r>
          </a:p>
        </p:txBody>
      </p:sp>
    </p:spTree>
    <p:extLst>
      <p:ext uri="{BB962C8B-B14F-4D97-AF65-F5344CB8AC3E}">
        <p14:creationId xmlns:p14="http://schemas.microsoft.com/office/powerpoint/2010/main" val="22156081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23850" y="404813"/>
            <a:ext cx="8496300" cy="1373187"/>
          </a:xfrm>
          <a:solidFill>
            <a:schemeClr val="bg1"/>
          </a:solidFill>
          <a:ln>
            <a:solidFill>
              <a:schemeClr val="accent1"/>
            </a:solidFill>
          </a:ln>
        </p:spPr>
        <p:txBody>
          <a:bodyPr rtlCol="0">
            <a:normAutofit fontScale="90000"/>
          </a:bodyPr>
          <a:lstStyle/>
          <a:p>
            <a:pPr eaLnBrk="1" fontAlgn="auto" hangingPunct="1">
              <a:spcAft>
                <a:spcPts val="0"/>
              </a:spcAft>
              <a:defRPr/>
            </a:pPr>
            <a:r>
              <a:rPr lang="en-US" dirty="0" smtClean="0">
                <a:solidFill>
                  <a:srgbClr val="006600"/>
                </a:solidFill>
                <a:ea typeface="+mj-ea"/>
              </a:rPr>
              <a:t>General Career Information for Dietitians and Nutritionists:</a:t>
            </a:r>
          </a:p>
        </p:txBody>
      </p:sp>
      <p:sp>
        <p:nvSpPr>
          <p:cNvPr id="12291" name="Content Placeholder 2"/>
          <p:cNvSpPr>
            <a:spLocks noGrp="1"/>
          </p:cNvSpPr>
          <p:nvPr>
            <p:ph idx="1"/>
          </p:nvPr>
        </p:nvSpPr>
        <p:spPr>
          <a:xfrm>
            <a:off x="376238" y="1981200"/>
            <a:ext cx="8472487" cy="4351338"/>
          </a:xfrm>
          <a:solidFill>
            <a:schemeClr val="bg1"/>
          </a:solidFill>
          <a:ln>
            <a:solidFill>
              <a:schemeClr val="accent1"/>
            </a:solidFill>
            <a:miter lim="800000"/>
            <a:headEnd/>
            <a:tailEnd/>
          </a:ln>
        </p:spPr>
        <p:txBody>
          <a:bodyPr/>
          <a:lstStyle/>
          <a:p>
            <a:pPr eaLnBrk="1" hangingPunct="1"/>
            <a:r>
              <a:rPr lang="en-US">
                <a:latin typeface="Calibri" charset="0"/>
              </a:rPr>
              <a:t>U.S. Department of Labor</a:t>
            </a:r>
            <a:br>
              <a:rPr lang="en-US">
                <a:latin typeface="Calibri" charset="0"/>
              </a:rPr>
            </a:br>
            <a:r>
              <a:rPr lang="en-US">
                <a:latin typeface="Calibri" charset="0"/>
              </a:rPr>
              <a:t>Bureau of Labor Statistics</a:t>
            </a:r>
            <a:br>
              <a:rPr lang="en-US">
                <a:latin typeface="Calibri" charset="0"/>
              </a:rPr>
            </a:br>
            <a:r>
              <a:rPr lang="en-US" sz="2800">
                <a:latin typeface="Calibri" charset="0"/>
                <a:hlinkClick r:id="rId2"/>
              </a:rPr>
              <a:t>http://www.bls.gov/ooh/Healthcare/Dietitians-and-nutritionists.htm</a:t>
            </a:r>
            <a:r>
              <a:rPr lang="en-US" sz="2800">
                <a:latin typeface="Calibri" charset="0"/>
              </a:rPr>
              <a:t> </a:t>
            </a:r>
          </a:p>
          <a:p>
            <a:pPr eaLnBrk="1" hangingPunct="1"/>
            <a:r>
              <a:rPr lang="en-US">
                <a:latin typeface="Calibri" charset="0"/>
              </a:rPr>
              <a:t>Dietitian Central</a:t>
            </a:r>
            <a:br>
              <a:rPr lang="en-US">
                <a:latin typeface="Calibri" charset="0"/>
              </a:rPr>
            </a:br>
            <a:r>
              <a:rPr lang="en-US" sz="2800">
                <a:latin typeface="Calibri" charset="0"/>
                <a:hlinkClick r:id="rId3"/>
              </a:rPr>
              <a:t>http://www.dietitiancentral.com/index.cfm</a:t>
            </a:r>
            <a:endParaRPr lang="en-US" sz="2800">
              <a:latin typeface="Calibri" charset="0"/>
            </a:endParaRPr>
          </a:p>
          <a:p>
            <a:pPr eaLnBrk="1" hangingPunct="1"/>
            <a:r>
              <a:rPr lang="en-US">
                <a:latin typeface="Calibri" charset="0"/>
              </a:rPr>
              <a:t>Dietitians and Nutritionists</a:t>
            </a:r>
            <a:r>
              <a:rPr lang="en-US">
                <a:latin typeface="Calibri" charset="0"/>
                <a:hlinkClick r:id="rId4"/>
              </a:rPr>
              <a:t/>
            </a:r>
            <a:br>
              <a:rPr lang="en-US">
                <a:latin typeface="Calibri" charset="0"/>
                <a:hlinkClick r:id="rId4"/>
              </a:rPr>
            </a:br>
            <a:r>
              <a:rPr lang="en-US" sz="2800">
                <a:latin typeface="Calibri" charset="0"/>
                <a:hlinkClick r:id="rId4"/>
              </a:rPr>
              <a:t>http://www.collegegrad.com/careers/proft76.shtml</a:t>
            </a:r>
            <a:endParaRPr lang="en-US" sz="2800">
              <a:latin typeface="Calibri" charset="0"/>
            </a:endParaRPr>
          </a:p>
          <a:p>
            <a:pPr eaLnBrk="1" hangingPunct="1">
              <a:buFont typeface="Arial" charset="0"/>
              <a:buNone/>
            </a:pPr>
            <a:endParaRPr lang="en-US">
              <a:latin typeface="Calibri" charset="0"/>
            </a:endParaRPr>
          </a:p>
          <a:p>
            <a:pPr eaLnBrk="1" hangingPunct="1"/>
            <a:endParaRPr lang="en-US">
              <a:latin typeface="Calibri" charset="0"/>
            </a:endParaRPr>
          </a:p>
        </p:txBody>
      </p:sp>
    </p:spTree>
    <p:extLst>
      <p:ext uri="{BB962C8B-B14F-4D97-AF65-F5344CB8AC3E}">
        <p14:creationId xmlns:p14="http://schemas.microsoft.com/office/powerpoint/2010/main" val="27004388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5438" y="274638"/>
            <a:ext cx="8361362" cy="839787"/>
          </a:xfrm>
          <a:solidFill>
            <a:schemeClr val="bg1"/>
          </a:solidFill>
          <a:ln>
            <a:solidFill>
              <a:schemeClr val="accent2"/>
            </a:solidFill>
            <a:miter lim="800000"/>
            <a:headEnd/>
            <a:tailEnd/>
          </a:ln>
        </p:spPr>
        <p:txBody>
          <a:bodyPr/>
          <a:lstStyle/>
          <a:p>
            <a:pPr eaLnBrk="1" hangingPunct="1">
              <a:defRPr/>
            </a:pPr>
            <a:r>
              <a:rPr lang="en-US" altLang="en-US" sz="4800" dirty="0" smtClean="0">
                <a:solidFill>
                  <a:srgbClr val="006600"/>
                </a:solidFill>
                <a:latin typeface="+mn-lt"/>
                <a:ea typeface="+mj-ea"/>
              </a:rPr>
              <a:t>Other general resources</a:t>
            </a:r>
          </a:p>
        </p:txBody>
      </p:sp>
      <p:sp>
        <p:nvSpPr>
          <p:cNvPr id="11267" name="Content Placeholder 2"/>
          <p:cNvSpPr>
            <a:spLocks noGrp="1"/>
          </p:cNvSpPr>
          <p:nvPr>
            <p:ph idx="1"/>
          </p:nvPr>
        </p:nvSpPr>
        <p:spPr>
          <a:xfrm>
            <a:off x="285750" y="1201738"/>
            <a:ext cx="8401050" cy="5270500"/>
          </a:xfrm>
          <a:solidFill>
            <a:schemeClr val="bg1"/>
          </a:solidFill>
          <a:ln>
            <a:solidFill>
              <a:schemeClr val="accent2"/>
            </a:solidFill>
            <a:miter lim="800000"/>
            <a:headEnd/>
            <a:tailEnd/>
          </a:ln>
        </p:spPr>
        <p:txBody>
          <a:bodyPr/>
          <a:lstStyle/>
          <a:p>
            <a:pPr eaLnBrk="1" hangingPunct="1"/>
            <a:r>
              <a:rPr lang="en-US">
                <a:latin typeface="Calibri" charset="0"/>
              </a:rPr>
              <a:t>Indeed job search</a:t>
            </a:r>
          </a:p>
          <a:p>
            <a:pPr lvl="1" eaLnBrk="1" hangingPunct="1"/>
            <a:r>
              <a:rPr lang="en-US" u="sng">
                <a:latin typeface="Calibri" charset="0"/>
                <a:hlinkClick r:id="rId2"/>
              </a:rPr>
              <a:t>http://www.indeed.com/q-Nutritionist-l-Massachusetts-jobs.html</a:t>
            </a:r>
            <a:r>
              <a:rPr lang="en-US">
                <a:latin typeface="Calibri" charset="0"/>
              </a:rPr>
              <a:t> </a:t>
            </a:r>
          </a:p>
          <a:p>
            <a:pPr eaLnBrk="1" hangingPunct="1"/>
            <a:r>
              <a:rPr lang="en-US">
                <a:latin typeface="Calibri" charset="0"/>
              </a:rPr>
              <a:t>WIC</a:t>
            </a:r>
          </a:p>
          <a:p>
            <a:pPr lvl="1" eaLnBrk="1" hangingPunct="1"/>
            <a:r>
              <a:rPr lang="en-US">
                <a:latin typeface="Calibri" charset="0"/>
                <a:hlinkClick r:id="rId3"/>
              </a:rPr>
              <a:t>http://www.fns.usda.gov/wic/jobs.htm</a:t>
            </a:r>
            <a:r>
              <a:rPr lang="en-US">
                <a:latin typeface="Calibri" charset="0"/>
              </a:rPr>
              <a:t> </a:t>
            </a:r>
          </a:p>
          <a:p>
            <a:pPr eaLnBrk="1" hangingPunct="1"/>
            <a:r>
              <a:rPr lang="en-US">
                <a:latin typeface="Calibri" charset="0"/>
              </a:rPr>
              <a:t>Sodexho</a:t>
            </a:r>
          </a:p>
          <a:p>
            <a:pPr lvl="1" eaLnBrk="1" hangingPunct="1"/>
            <a:r>
              <a:rPr lang="en-US">
                <a:latin typeface="Calibri" charset="0"/>
                <a:hlinkClick r:id="rId4"/>
              </a:rPr>
              <a:t>http://www.sodexousa.com/usen/careers/students/opportunities.asp</a:t>
            </a:r>
            <a:r>
              <a:rPr lang="en-US">
                <a:latin typeface="Calibri" charset="0"/>
              </a:rPr>
              <a:t> </a:t>
            </a:r>
          </a:p>
          <a:p>
            <a:pPr eaLnBrk="1" hangingPunct="1"/>
            <a:r>
              <a:rPr lang="en-US">
                <a:latin typeface="Calibri" charset="0"/>
              </a:rPr>
              <a:t>Linked In</a:t>
            </a:r>
          </a:p>
          <a:p>
            <a:pPr lvl="1" eaLnBrk="1" hangingPunct="1"/>
            <a:r>
              <a:rPr lang="en-US">
                <a:latin typeface="Calibri" charset="0"/>
                <a:hlinkClick r:id="rId5"/>
              </a:rPr>
              <a:t>https://www.linkedin.com/</a:t>
            </a:r>
            <a:r>
              <a:rPr lang="en-US">
                <a:latin typeface="Calibri" charset="0"/>
              </a:rPr>
              <a:t> </a:t>
            </a:r>
          </a:p>
          <a:p>
            <a:pPr eaLnBrk="1" hangingPunct="1">
              <a:buFont typeface="Arial" charset="0"/>
              <a:buNone/>
            </a:pPr>
            <a:endParaRPr lang="en-US">
              <a:latin typeface="Calibri" charset="0"/>
            </a:endParaRPr>
          </a:p>
        </p:txBody>
      </p:sp>
    </p:spTree>
    <p:extLst>
      <p:ext uri="{BB962C8B-B14F-4D97-AF65-F5344CB8AC3E}">
        <p14:creationId xmlns:p14="http://schemas.microsoft.com/office/powerpoint/2010/main" val="689955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WordArt 3"/>
          <p:cNvSpPr>
            <a:spLocks noChangeArrowheads="1" noChangeShapeType="1" noTextEdit="1"/>
          </p:cNvSpPr>
          <p:nvPr/>
        </p:nvSpPr>
        <p:spPr bwMode="auto">
          <a:xfrm>
            <a:off x="381000" y="304800"/>
            <a:ext cx="5600700" cy="1457325"/>
          </a:xfrm>
          <a:prstGeom prst="rect">
            <a:avLst/>
          </a:prstGeom>
        </p:spPr>
        <p:txBody>
          <a:bodyPr wrap="none" fromWordArt="1">
            <a:prstTxWarp prst="textSlantUp">
              <a:avLst>
                <a:gd name="adj" fmla="val 42481"/>
              </a:avLst>
            </a:prstTxWarp>
          </a:bodyPr>
          <a:lstStyle/>
          <a:p>
            <a:pPr algn="ctr"/>
            <a:r>
              <a:rPr lang="en-US" sz="3600" kern="10">
                <a:ln w="9525">
                  <a:solidFill>
                    <a:srgbClr val="6600CC"/>
                  </a:solidFill>
                  <a:round/>
                  <a:headEnd/>
                  <a:tailEnd/>
                </a:ln>
                <a:solidFill>
                  <a:schemeClr val="tx2"/>
                </a:solidFill>
                <a:latin typeface="Tempus Sans ITC"/>
                <a:ea typeface="Tempus Sans ITC"/>
                <a:cs typeface="Tempus Sans ITC"/>
              </a:rPr>
              <a:t>Develop Your Portfolio</a:t>
            </a:r>
          </a:p>
        </p:txBody>
      </p:sp>
      <p:sp>
        <p:nvSpPr>
          <p:cNvPr id="53251" name="Text Box 4"/>
          <p:cNvSpPr txBox="1">
            <a:spLocks noChangeArrowheads="1"/>
          </p:cNvSpPr>
          <p:nvPr/>
        </p:nvSpPr>
        <p:spPr bwMode="auto">
          <a:xfrm>
            <a:off x="369888" y="1936750"/>
            <a:ext cx="8855075" cy="955675"/>
          </a:xfrm>
          <a:prstGeom prst="rect">
            <a:avLst/>
          </a:prstGeom>
          <a:solidFill>
            <a:srgbClr val="FFFF99"/>
          </a:solidFill>
          <a:ln w="9525">
            <a:solidFill>
              <a:schemeClr val="tx2"/>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0" hangingPunct="0"/>
            <a:r>
              <a:rPr lang="en-US" sz="2800">
                <a:solidFill>
                  <a:schemeClr val="tx2"/>
                </a:solidFill>
                <a:latin typeface="Comic Sans MS" charset="0"/>
                <a:ea typeface="MS PGothic" charset="0"/>
              </a:rPr>
              <a:t>Your portfolio contains anything that communicates </a:t>
            </a:r>
          </a:p>
          <a:p>
            <a:pPr eaLnBrk="0" hangingPunct="0"/>
            <a:r>
              <a:rPr lang="en-US" sz="2800">
                <a:solidFill>
                  <a:schemeClr val="tx2"/>
                </a:solidFill>
                <a:latin typeface="Comic Sans MS" charset="0"/>
                <a:ea typeface="MS PGothic" charset="0"/>
              </a:rPr>
              <a:t>your skills, talents and expertise.</a:t>
            </a:r>
          </a:p>
        </p:txBody>
      </p:sp>
      <p:sp>
        <p:nvSpPr>
          <p:cNvPr id="53252" name="Text Box 5"/>
          <p:cNvSpPr txBox="1">
            <a:spLocks noChangeArrowheads="1"/>
          </p:cNvSpPr>
          <p:nvPr/>
        </p:nvSpPr>
        <p:spPr bwMode="auto">
          <a:xfrm>
            <a:off x="1284288" y="3046413"/>
            <a:ext cx="50561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Clr>
                <a:srgbClr val="6600CC"/>
              </a:buClr>
              <a:buFont typeface="Wingdings" pitchFamily="2" charset="2"/>
              <a:buChar char="¶"/>
              <a:defRPr/>
            </a:pPr>
            <a:r>
              <a:rPr lang="en-US" altLang="en-US" sz="2400" b="1" dirty="0" smtClean="0">
                <a:latin typeface="Comic Sans MS" pitchFamily="66" charset="0"/>
                <a:ea typeface="MS PGothic" pitchFamily="34" charset="-128"/>
                <a:cs typeface="Arial" pitchFamily="34" charset="0"/>
              </a:rPr>
              <a:t> </a:t>
            </a:r>
            <a:r>
              <a:rPr lang="en-US" altLang="en-US" sz="2800" dirty="0" smtClean="0">
                <a:solidFill>
                  <a:srgbClr val="1C1C1C"/>
                </a:solidFill>
                <a:latin typeface="+mn-lt"/>
                <a:ea typeface="MS PGothic" pitchFamily="34" charset="-128"/>
                <a:cs typeface="Arial" pitchFamily="34" charset="0"/>
              </a:rPr>
              <a:t>Research Papers</a:t>
            </a:r>
          </a:p>
          <a:p>
            <a:pPr>
              <a:spcBef>
                <a:spcPct val="0"/>
              </a:spcBef>
              <a:buClr>
                <a:srgbClr val="6600CC"/>
              </a:buClr>
              <a:buFont typeface="Wingdings" pitchFamily="2" charset="2"/>
              <a:buChar char="¶"/>
              <a:defRPr/>
            </a:pPr>
            <a:r>
              <a:rPr lang="en-US" altLang="en-US" sz="2800" dirty="0" smtClean="0">
                <a:solidFill>
                  <a:srgbClr val="1C1C1C"/>
                </a:solidFill>
                <a:latin typeface="+mn-lt"/>
                <a:ea typeface="MS PGothic" pitchFamily="34" charset="-128"/>
                <a:cs typeface="Arial" pitchFamily="34" charset="0"/>
              </a:rPr>
              <a:t> Nutrition Analysis Projects</a:t>
            </a:r>
          </a:p>
          <a:p>
            <a:pPr>
              <a:spcBef>
                <a:spcPct val="0"/>
              </a:spcBef>
              <a:buClr>
                <a:srgbClr val="6600CC"/>
              </a:buClr>
              <a:buFont typeface="Wingdings" pitchFamily="2" charset="2"/>
              <a:buChar char="¶"/>
              <a:defRPr/>
            </a:pPr>
            <a:r>
              <a:rPr lang="en-US" altLang="en-US" sz="2800" dirty="0" smtClean="0">
                <a:solidFill>
                  <a:srgbClr val="1C1C1C"/>
                </a:solidFill>
                <a:latin typeface="+mn-lt"/>
                <a:ea typeface="MS PGothic" pitchFamily="34" charset="-128"/>
                <a:cs typeface="Arial" pitchFamily="34" charset="0"/>
              </a:rPr>
              <a:t> Nutrition Care Plans</a:t>
            </a:r>
          </a:p>
          <a:p>
            <a:pPr>
              <a:spcBef>
                <a:spcPct val="0"/>
              </a:spcBef>
              <a:buClr>
                <a:srgbClr val="6600CC"/>
              </a:buClr>
              <a:buFont typeface="Wingdings" pitchFamily="2" charset="2"/>
              <a:buChar char="¶"/>
              <a:defRPr/>
            </a:pPr>
            <a:r>
              <a:rPr lang="en-US" altLang="en-US" sz="2800" dirty="0" smtClean="0">
                <a:solidFill>
                  <a:srgbClr val="1C1C1C"/>
                </a:solidFill>
                <a:latin typeface="+mn-lt"/>
                <a:ea typeface="MS PGothic" pitchFamily="34" charset="-128"/>
                <a:cs typeface="Arial" pitchFamily="34" charset="0"/>
              </a:rPr>
              <a:t> Previous Job Evaluations</a:t>
            </a:r>
          </a:p>
          <a:p>
            <a:pPr>
              <a:spcBef>
                <a:spcPct val="0"/>
              </a:spcBef>
              <a:buClr>
                <a:srgbClr val="6600CC"/>
              </a:buClr>
              <a:buFont typeface="Wingdings" pitchFamily="2" charset="2"/>
              <a:buChar char="¶"/>
              <a:defRPr/>
            </a:pPr>
            <a:r>
              <a:rPr lang="en-US" altLang="en-US" sz="2800" dirty="0" smtClean="0">
                <a:solidFill>
                  <a:srgbClr val="1C1C1C"/>
                </a:solidFill>
                <a:latin typeface="+mn-lt"/>
                <a:ea typeface="MS PGothic" pitchFamily="34" charset="-128"/>
                <a:cs typeface="Arial" pitchFamily="34" charset="0"/>
              </a:rPr>
              <a:t> Consumer Education Materials</a:t>
            </a:r>
          </a:p>
          <a:p>
            <a:pPr>
              <a:spcBef>
                <a:spcPct val="0"/>
              </a:spcBef>
              <a:buClr>
                <a:srgbClr val="6600CC"/>
              </a:buClr>
              <a:buFont typeface="Wingdings" pitchFamily="2" charset="2"/>
              <a:buChar char="¶"/>
              <a:defRPr/>
            </a:pPr>
            <a:r>
              <a:rPr lang="en-US" altLang="en-US" sz="2800" dirty="0" smtClean="0">
                <a:solidFill>
                  <a:srgbClr val="1C1C1C"/>
                </a:solidFill>
                <a:latin typeface="+mn-lt"/>
                <a:ea typeface="MS PGothic" pitchFamily="34" charset="-128"/>
                <a:cs typeface="Arial" pitchFamily="34" charset="0"/>
              </a:rPr>
              <a:t> Writing Samples</a:t>
            </a:r>
          </a:p>
        </p:txBody>
      </p:sp>
      <p:sp>
        <p:nvSpPr>
          <p:cNvPr id="53253" name="Text Box 6"/>
          <p:cNvSpPr txBox="1">
            <a:spLocks noChangeArrowheads="1"/>
          </p:cNvSpPr>
          <p:nvPr/>
        </p:nvSpPr>
        <p:spPr bwMode="auto">
          <a:xfrm>
            <a:off x="1301750" y="5899150"/>
            <a:ext cx="7048500" cy="528638"/>
          </a:xfrm>
          <a:prstGeom prst="rect">
            <a:avLst/>
          </a:prstGeom>
          <a:solidFill>
            <a:srgbClr val="FFFF99"/>
          </a:solidFill>
          <a:ln w="9525">
            <a:solidFill>
              <a:srgbClr val="5F5F5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0" hangingPunct="0"/>
            <a:r>
              <a:rPr lang="en-US" sz="2800">
                <a:solidFill>
                  <a:srgbClr val="006600"/>
                </a:solidFill>
                <a:latin typeface="Comic Sans MS" charset="0"/>
                <a:ea typeface="MS PGothic" charset="0"/>
              </a:rPr>
              <a:t>Be sure your samples are your best work</a:t>
            </a:r>
            <a:r>
              <a:rPr lang="en-US" sz="2400" b="1">
                <a:solidFill>
                  <a:srgbClr val="006600"/>
                </a:solidFill>
                <a:latin typeface="Comic Sans MS" charset="0"/>
                <a:ea typeface="MS PGothic" charset="0"/>
              </a:rPr>
              <a:t>.</a:t>
            </a:r>
            <a:endParaRPr lang="en-US" sz="2400">
              <a:solidFill>
                <a:srgbClr val="006600"/>
              </a:solidFill>
              <a:latin typeface="Comic Sans MS" charset="0"/>
              <a:ea typeface="MS PGothic" charset="0"/>
            </a:endParaRPr>
          </a:p>
        </p:txBody>
      </p:sp>
      <p:graphicFrame>
        <p:nvGraphicFramePr>
          <p:cNvPr id="53254" name="Object 7"/>
          <p:cNvGraphicFramePr>
            <a:graphicFrameLocks noChangeAspect="1"/>
          </p:cNvGraphicFramePr>
          <p:nvPr/>
        </p:nvGraphicFramePr>
        <p:xfrm>
          <a:off x="6781800" y="381000"/>
          <a:ext cx="1350963" cy="1371600"/>
        </p:xfrm>
        <a:graphic>
          <a:graphicData uri="http://schemas.openxmlformats.org/presentationml/2006/ole">
            <mc:AlternateContent xmlns:mc="http://schemas.openxmlformats.org/markup-compatibility/2006">
              <mc:Choice xmlns:v="urn:schemas-microsoft-com:vml" Requires="v">
                <p:oleObj spid="_x0000_s53300" name="Clip" r:id="rId4" imgW="2563485" imgH="2598524" progId="MS_ClipArt_Gallery.2">
                  <p:embed/>
                </p:oleObj>
              </mc:Choice>
              <mc:Fallback>
                <p:oleObj name="Clip" r:id="rId4" imgW="2563485" imgH="2598524"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81000"/>
                        <a:ext cx="1350963"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 Box 8"/>
          <p:cNvSpPr txBox="1">
            <a:spLocks noChangeArrowheads="1"/>
          </p:cNvSpPr>
          <p:nvPr/>
        </p:nvSpPr>
        <p:spPr bwMode="auto">
          <a:xfrm rot="1083127">
            <a:off x="6129996" y="3762246"/>
            <a:ext cx="2785288" cy="830997"/>
          </a:xfrm>
          <a:prstGeom prst="rect">
            <a:avLst/>
          </a:prstGeom>
          <a:solidFill>
            <a:schemeClr val="accent1">
              <a:lumMod val="20000"/>
              <a:lumOff val="80000"/>
            </a:schemeClr>
          </a:solidFill>
          <a:ln w="9525">
            <a:solidFill>
              <a:srgbClr val="000000"/>
            </a:solidFill>
            <a:miter lim="800000"/>
            <a:headEnd/>
            <a:tailEnd/>
          </a:ln>
        </p:spPr>
        <p:txBody>
          <a:bodyPr wrap="none">
            <a:spAutoFit/>
          </a:bodyPr>
          <a:lstStyle/>
          <a:p>
            <a:pPr eaLnBrk="0" hangingPunct="0">
              <a:defRPr/>
            </a:pPr>
            <a:r>
              <a:rPr lang="en-US" dirty="0">
                <a:solidFill>
                  <a:schemeClr val="tx2"/>
                </a:solidFill>
                <a:latin typeface="Tempus Sans ITC" pitchFamily="82" charset="0"/>
                <a:ea typeface="+mn-ea"/>
                <a:cs typeface="+mn-cs"/>
              </a:rPr>
              <a:t>See handouts from </a:t>
            </a:r>
            <a:br>
              <a:rPr lang="en-US" dirty="0">
                <a:solidFill>
                  <a:schemeClr val="tx2"/>
                </a:solidFill>
                <a:latin typeface="Tempus Sans ITC" pitchFamily="82" charset="0"/>
                <a:ea typeface="+mn-ea"/>
                <a:cs typeface="+mn-cs"/>
              </a:rPr>
            </a:br>
            <a:r>
              <a:rPr lang="en-US" dirty="0">
                <a:solidFill>
                  <a:schemeClr val="tx2"/>
                </a:solidFill>
                <a:latin typeface="Tempus Sans ITC" pitchFamily="82" charset="0"/>
                <a:ea typeface="+mn-ea"/>
                <a:cs typeface="+mn-cs"/>
              </a:rPr>
              <a:t>career center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30213" y="1843088"/>
            <a:ext cx="8256587" cy="4640262"/>
          </a:xfrm>
          <a:ln>
            <a:solidFill>
              <a:schemeClr val="accent1"/>
            </a:solidFill>
            <a:miter lim="800000"/>
            <a:headEnd/>
            <a:tailEnd/>
          </a:ln>
        </p:spPr>
        <p:txBody>
          <a:bodyPr/>
          <a:lstStyle/>
          <a:p>
            <a:pPr eaLnBrk="1" hangingPunct="1"/>
            <a:r>
              <a:rPr lang="en-US" dirty="0">
                <a:latin typeface="Calibri" charset="0"/>
              </a:rPr>
              <a:t>Consider School Food Service here at FSU: MEd with a specialization as a School Nutrition Specialist: </a:t>
            </a:r>
            <a:r>
              <a:rPr lang="en-US" sz="2800" dirty="0" smtClean="0">
                <a:latin typeface="Calibri" charset="0"/>
                <a:hlinkClick r:id="rId2"/>
              </a:rPr>
              <a:t>https</a:t>
            </a:r>
            <a:r>
              <a:rPr lang="en-US" sz="2800" dirty="0">
                <a:latin typeface="Calibri" charset="0"/>
                <a:hlinkClick r:id="rId2"/>
              </a:rPr>
              <a:t>://</a:t>
            </a:r>
            <a:r>
              <a:rPr lang="en-US" sz="2800" dirty="0" smtClean="0">
                <a:latin typeface="Calibri" charset="0"/>
                <a:hlinkClick r:id="rId2"/>
              </a:rPr>
              <a:t>www.framingham.edu/academics/graduate-studies/graduate-certificate-programs/grad-certificate-school-nutrition-specialist/graduate-certificate-in-school-nutrition-specialist</a:t>
            </a:r>
            <a:r>
              <a:rPr lang="en-US" sz="2800" dirty="0" smtClean="0">
                <a:latin typeface="Calibri" charset="0"/>
              </a:rPr>
              <a:t> </a:t>
            </a:r>
            <a:endParaRPr lang="en-US" dirty="0" smtClean="0">
              <a:latin typeface="Calibri" charset="0"/>
            </a:endParaRPr>
          </a:p>
          <a:p>
            <a:pPr eaLnBrk="1" hangingPunct="1"/>
            <a:r>
              <a:rPr lang="en-US" dirty="0" smtClean="0">
                <a:latin typeface="Calibri" charset="0"/>
              </a:rPr>
              <a:t>Also, MBA or MS in “Food Marketing” </a:t>
            </a:r>
          </a:p>
          <a:p>
            <a:pPr lvl="1" eaLnBrk="1" hangingPunct="1"/>
            <a:r>
              <a:rPr lang="en-US" dirty="0" smtClean="0">
                <a:latin typeface="Calibri" charset="0"/>
              </a:rPr>
              <a:t>St</a:t>
            </a:r>
            <a:r>
              <a:rPr lang="en-US" dirty="0">
                <a:latin typeface="Calibri" charset="0"/>
              </a:rPr>
              <a:t>. John’s University: </a:t>
            </a:r>
            <a:r>
              <a:rPr lang="en-US" dirty="0">
                <a:latin typeface="Calibri" charset="0"/>
                <a:hlinkClick r:id="rId3"/>
              </a:rPr>
              <a:t>www.sju.edu/execfood</a:t>
            </a:r>
            <a:r>
              <a:rPr lang="en-US" dirty="0">
                <a:latin typeface="Calibri" charset="0"/>
              </a:rPr>
              <a:t> </a:t>
            </a:r>
          </a:p>
          <a:p>
            <a:pPr eaLnBrk="1" hangingPunct="1"/>
            <a:endParaRPr lang="en-US" dirty="0">
              <a:latin typeface="Calibri" charset="0"/>
            </a:endParaRPr>
          </a:p>
        </p:txBody>
      </p:sp>
      <p:sp>
        <p:nvSpPr>
          <p:cNvPr id="4" name="Rectangle 3"/>
          <p:cNvSpPr/>
          <p:nvPr/>
        </p:nvSpPr>
        <p:spPr>
          <a:xfrm>
            <a:off x="429491" y="277092"/>
            <a:ext cx="4764061" cy="1357744"/>
          </a:xfrm>
          <a:prstGeom prst="rect">
            <a:avLst/>
          </a:prstGeom>
        </p:spPr>
        <p:txBody>
          <a:bodyPr wrap="none">
            <a:prstTxWarp prst="textSlantUp">
              <a:avLst/>
            </a:prstTxWarp>
            <a:spAutoFit/>
          </a:bodyPr>
          <a:lstStyle/>
          <a:p>
            <a:pPr eaLnBrk="0" hangingPunct="0">
              <a:defRPr/>
            </a:pPr>
            <a:r>
              <a:rPr lang="en-US" b="1" dirty="0">
                <a:solidFill>
                  <a:schemeClr val="accent2"/>
                </a:solidFill>
                <a:latin typeface="Tempus Sans ITC" pitchFamily="82" charset="0"/>
                <a:ea typeface="MS PGothic" pitchFamily="34" charset="-128"/>
                <a:cs typeface="+mn-cs"/>
              </a:rPr>
              <a:t>Graduate School?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487327"/>
          </a:xfrm>
          <a:solidFill>
            <a:schemeClr val="accent5">
              <a:lumMod val="40000"/>
              <a:lumOff val="60000"/>
            </a:schemeClr>
          </a:solidFill>
          <a:ln>
            <a:solidFill>
              <a:srgbClr val="000000"/>
            </a:solidFill>
            <a:miter lim="800000"/>
            <a:headEnd/>
            <a:tailEnd/>
          </a:ln>
        </p:spPr>
        <p:txBody>
          <a:bodyPr/>
          <a:lstStyle/>
          <a:p>
            <a:r>
              <a:rPr lang="en-US" dirty="0">
                <a:solidFill>
                  <a:srgbClr val="000066"/>
                </a:solidFill>
                <a:latin typeface="Calibri" charset="0"/>
              </a:rPr>
              <a:t>Some "outside of the box" jobs held by nutrition graduates:</a:t>
            </a:r>
            <a:endParaRPr lang="en-US" sz="4800" dirty="0">
              <a:solidFill>
                <a:srgbClr val="000066"/>
              </a:solidFill>
              <a:latin typeface="Calibri" charset="0"/>
            </a:endParaRPr>
          </a:p>
        </p:txBody>
      </p:sp>
      <p:sp>
        <p:nvSpPr>
          <p:cNvPr id="6147" name="Content Placeholder 2"/>
          <p:cNvSpPr>
            <a:spLocks noGrp="1"/>
          </p:cNvSpPr>
          <p:nvPr>
            <p:ph idx="1"/>
          </p:nvPr>
        </p:nvSpPr>
        <p:spPr>
          <a:xfrm>
            <a:off x="1" y="1504039"/>
            <a:ext cx="9144000" cy="5353961"/>
          </a:xfrm>
          <a:ln>
            <a:solidFill>
              <a:srgbClr val="000000"/>
            </a:solidFill>
            <a:miter lim="800000"/>
            <a:headEnd/>
            <a:tailEnd/>
          </a:ln>
        </p:spPr>
        <p:txBody>
          <a:bodyPr/>
          <a:lstStyle/>
          <a:p>
            <a:r>
              <a:rPr lang="en-US" dirty="0"/>
              <a:t>Chiropractic </a:t>
            </a:r>
            <a:r>
              <a:rPr lang="en-US" dirty="0" smtClean="0"/>
              <a:t>office, running </a:t>
            </a:r>
            <a:r>
              <a:rPr lang="en-US" dirty="0"/>
              <a:t>front desk, </a:t>
            </a:r>
            <a:r>
              <a:rPr lang="en-US" dirty="0" smtClean="0"/>
              <a:t>developing </a:t>
            </a:r>
            <a:r>
              <a:rPr lang="en-US" dirty="0"/>
              <a:t>X-rays, </a:t>
            </a:r>
            <a:r>
              <a:rPr lang="en-US" dirty="0" smtClean="0"/>
              <a:t>doing </a:t>
            </a:r>
            <a:r>
              <a:rPr lang="en-US" dirty="0"/>
              <a:t>exercise </a:t>
            </a:r>
            <a:r>
              <a:rPr lang="en-US" dirty="0" smtClean="0"/>
              <a:t>and nutrition consultations with patients</a:t>
            </a:r>
            <a:r>
              <a:rPr lang="en-US" dirty="0"/>
              <a:t>. </a:t>
            </a:r>
            <a:r>
              <a:rPr lang="en-US" dirty="0" smtClean="0"/>
              <a:t>Also training as a chiropractic </a:t>
            </a:r>
            <a:r>
              <a:rPr lang="en-US" dirty="0"/>
              <a:t>technician (which involves more clinical work</a:t>
            </a:r>
            <a:r>
              <a:rPr lang="en-US" dirty="0" smtClean="0"/>
              <a:t>)</a:t>
            </a:r>
            <a:endParaRPr lang="en-US" dirty="0" smtClean="0">
              <a:latin typeface="Calibri" charset="0"/>
            </a:endParaRPr>
          </a:p>
          <a:p>
            <a:r>
              <a:rPr lang="en-US" dirty="0" smtClean="0">
                <a:latin typeface="Calibri" charset="0"/>
              </a:rPr>
              <a:t>Correctional </a:t>
            </a:r>
            <a:r>
              <a:rPr lang="en-US" dirty="0">
                <a:latin typeface="Calibri" charset="0"/>
              </a:rPr>
              <a:t>facility (prison): food service, some </a:t>
            </a:r>
            <a:r>
              <a:rPr lang="en-US" dirty="0" smtClean="0">
                <a:latin typeface="Calibri" charset="0"/>
              </a:rPr>
              <a:t>clinical</a:t>
            </a:r>
          </a:p>
          <a:p>
            <a:r>
              <a:rPr lang="en-US" dirty="0">
                <a:latin typeface="Calibri" charset="0"/>
              </a:rPr>
              <a:t>Communications/corporate reputation consulting. (Background in nutrition and nutrition policy was what set the foundation for this type of job). </a:t>
            </a:r>
          </a:p>
          <a:p>
            <a:r>
              <a:rPr lang="en-US" dirty="0">
                <a:latin typeface="Calibri" charset="0"/>
              </a:rPr>
              <a:t>Working for the FDA regulating imports.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30213" y="1843088"/>
            <a:ext cx="8256587" cy="4640262"/>
          </a:xfrm>
          <a:ln>
            <a:solidFill>
              <a:schemeClr val="accent1"/>
            </a:solidFill>
            <a:miter lim="800000"/>
            <a:headEnd/>
            <a:tailEnd/>
          </a:ln>
        </p:spPr>
        <p:txBody>
          <a:bodyPr/>
          <a:lstStyle/>
          <a:p>
            <a:pPr eaLnBrk="1" hangingPunct="1"/>
            <a:r>
              <a:rPr lang="en-US" dirty="0" smtClean="0">
                <a:latin typeface="Calibri" charset="0"/>
              </a:rPr>
              <a:t>Many institutional members of the American Kinesiology Association have graduate programs:</a:t>
            </a:r>
          </a:p>
          <a:p>
            <a:pPr marL="0" indent="0" eaLnBrk="1" hangingPunct="1">
              <a:buNone/>
            </a:pPr>
            <a:r>
              <a:rPr lang="en-US" dirty="0" smtClean="0">
                <a:latin typeface="Calibri" charset="0"/>
                <a:hlinkClick r:id="rId2"/>
              </a:rPr>
              <a:t>http://www.americankinesiology.org/aka-member-departments/aka-member-departments/member-departments</a:t>
            </a:r>
            <a:endParaRPr lang="en-US" dirty="0" smtClean="0">
              <a:latin typeface="Calibri" charset="0"/>
            </a:endParaRPr>
          </a:p>
          <a:p>
            <a:pPr eaLnBrk="1" hangingPunct="1"/>
            <a:r>
              <a:rPr lang="en-US" dirty="0" smtClean="0">
                <a:latin typeface="Calibri" charset="0"/>
              </a:rPr>
              <a:t>Kinesiology is a diverse field with many opportunities (e.g., physiology, psychology, sociology, biomechanics, etc…)</a:t>
            </a:r>
            <a:endParaRPr lang="en-US" dirty="0">
              <a:latin typeface="Calibri" charset="0"/>
            </a:endParaRPr>
          </a:p>
          <a:p>
            <a:pPr eaLnBrk="1" hangingPunct="1"/>
            <a:endParaRPr lang="en-US" dirty="0">
              <a:latin typeface="Calibri" charset="0"/>
            </a:endParaRPr>
          </a:p>
        </p:txBody>
      </p:sp>
      <p:sp>
        <p:nvSpPr>
          <p:cNvPr id="4" name="Rectangle 3"/>
          <p:cNvSpPr/>
          <p:nvPr/>
        </p:nvSpPr>
        <p:spPr>
          <a:xfrm>
            <a:off x="429491" y="277092"/>
            <a:ext cx="4764061" cy="1357744"/>
          </a:xfrm>
          <a:prstGeom prst="rect">
            <a:avLst/>
          </a:prstGeom>
        </p:spPr>
        <p:txBody>
          <a:bodyPr wrap="none">
            <a:prstTxWarp prst="textSlantUp">
              <a:avLst/>
            </a:prstTxWarp>
            <a:spAutoFit/>
          </a:bodyPr>
          <a:lstStyle/>
          <a:p>
            <a:pPr eaLnBrk="0" hangingPunct="0">
              <a:defRPr/>
            </a:pPr>
            <a:r>
              <a:rPr lang="en-US" b="1" dirty="0">
                <a:solidFill>
                  <a:schemeClr val="accent2"/>
                </a:solidFill>
                <a:latin typeface="Tempus Sans ITC" pitchFamily="82" charset="0"/>
                <a:ea typeface="MS PGothic" pitchFamily="34" charset="-128"/>
                <a:cs typeface="+mn-cs"/>
              </a:rPr>
              <a:t>Graduate School?</a:t>
            </a:r>
          </a:p>
        </p:txBody>
      </p:sp>
    </p:spTree>
    <p:extLst>
      <p:ext uri="{BB962C8B-B14F-4D97-AF65-F5344CB8AC3E}">
        <p14:creationId xmlns:p14="http://schemas.microsoft.com/office/powerpoint/2010/main" val="33491799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Rectangle 10"/>
          <p:cNvSpPr>
            <a:spLocks noGrp="1" noChangeArrowheads="1"/>
          </p:cNvSpPr>
          <p:nvPr>
            <p:ph type="body" sz="half" idx="1"/>
          </p:nvPr>
        </p:nvSpPr>
        <p:spPr>
          <a:xfrm>
            <a:off x="524899" y="2117231"/>
            <a:ext cx="7742238" cy="4500563"/>
          </a:xfrm>
          <a:ln>
            <a:solidFill>
              <a:schemeClr val="accent1">
                <a:lumMod val="75000"/>
              </a:schemeClr>
            </a:solidFill>
          </a:ln>
        </p:spPr>
        <p:txBody>
          <a:bodyPr>
            <a:normAutofit/>
          </a:bodyPr>
          <a:lstStyle/>
          <a:p>
            <a:pPr eaLnBrk="1" hangingPunct="1"/>
            <a:r>
              <a:rPr lang="en-US" sz="2800" dirty="0">
                <a:latin typeface="Calibri" charset="0"/>
              </a:rPr>
              <a:t>Identify your transferable skills</a:t>
            </a:r>
          </a:p>
          <a:p>
            <a:pPr eaLnBrk="1" hangingPunct="1"/>
            <a:r>
              <a:rPr lang="en-US" sz="2800" dirty="0">
                <a:latin typeface="Calibri" charset="0"/>
              </a:rPr>
              <a:t>Go on informational interviews</a:t>
            </a:r>
          </a:p>
          <a:p>
            <a:pPr eaLnBrk="1" hangingPunct="1"/>
            <a:r>
              <a:rPr lang="en-US" sz="2800" dirty="0">
                <a:latin typeface="Calibri" charset="0"/>
              </a:rPr>
              <a:t>Develop unique skills </a:t>
            </a:r>
          </a:p>
          <a:p>
            <a:pPr eaLnBrk="1" hangingPunct="1"/>
            <a:r>
              <a:rPr lang="en-US" sz="2800" dirty="0">
                <a:latin typeface="Calibri" charset="0"/>
              </a:rPr>
              <a:t>Develop a reputation for excellence</a:t>
            </a:r>
          </a:p>
          <a:p>
            <a:pPr eaLnBrk="1" hangingPunct="1"/>
            <a:r>
              <a:rPr lang="en-US" sz="2800" dirty="0">
                <a:latin typeface="Calibri" charset="0"/>
              </a:rPr>
              <a:t>Keep writing samples – different types</a:t>
            </a:r>
          </a:p>
          <a:p>
            <a:pPr eaLnBrk="1" hangingPunct="1"/>
            <a:r>
              <a:rPr lang="en-US" sz="2800" dirty="0">
                <a:latin typeface="Calibri" charset="0"/>
              </a:rPr>
              <a:t>Show off your artistic skills (if you have them)</a:t>
            </a:r>
          </a:p>
          <a:p>
            <a:pPr eaLnBrk="1" hangingPunct="1"/>
            <a:r>
              <a:rPr lang="en-US" sz="2800" dirty="0">
                <a:latin typeface="Calibri" charset="0"/>
              </a:rPr>
              <a:t>Be a team player</a:t>
            </a:r>
          </a:p>
          <a:p>
            <a:pPr eaLnBrk="1" hangingPunct="1"/>
            <a:r>
              <a:rPr lang="en-US" sz="2800" dirty="0">
                <a:latin typeface="Calibri" charset="0"/>
              </a:rPr>
              <a:t>Show your willingness to jump in and work</a:t>
            </a:r>
          </a:p>
        </p:txBody>
      </p:sp>
      <p:pic>
        <p:nvPicPr>
          <p:cNvPr id="55299" name="Picture 6" descr="http://t1.gstatic.com/images?q=tbn:ANd9GcR6PZhbJmG6XIfRsDilgHgibyiUOnlwfY3aSYkK-xeCOQOCQpG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47788" y="142875"/>
            <a:ext cx="1831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264203" y="217251"/>
            <a:ext cx="2252112" cy="1771424"/>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
            <a:ext cx="9144000" cy="1336924"/>
          </a:xfrm>
          <a:solidFill>
            <a:schemeClr val="accent1">
              <a:lumMod val="40000"/>
              <a:lumOff val="60000"/>
            </a:schemeClr>
          </a:solidFill>
          <a:ln>
            <a:solidFill>
              <a:srgbClr val="000000"/>
            </a:solidFill>
            <a:miter lim="800000"/>
            <a:headEnd/>
            <a:tailEnd/>
          </a:ln>
        </p:spPr>
        <p:txBody>
          <a:bodyPr/>
          <a:lstStyle/>
          <a:p>
            <a:r>
              <a:rPr lang="en-US" dirty="0">
                <a:solidFill>
                  <a:srgbClr val="000066"/>
                </a:solidFill>
                <a:latin typeface="Calibri" charset="0"/>
              </a:rPr>
              <a:t>Interesting business </a:t>
            </a:r>
            <a:r>
              <a:rPr lang="en-US" dirty="0" smtClean="0">
                <a:solidFill>
                  <a:srgbClr val="000066"/>
                </a:solidFill>
                <a:latin typeface="Calibri" charset="0"/>
              </a:rPr>
              <a:t/>
            </a:r>
            <a:br>
              <a:rPr lang="en-US" dirty="0" smtClean="0">
                <a:solidFill>
                  <a:srgbClr val="000066"/>
                </a:solidFill>
                <a:latin typeface="Calibri" charset="0"/>
              </a:rPr>
            </a:br>
            <a:r>
              <a:rPr lang="en-US" dirty="0" smtClean="0">
                <a:solidFill>
                  <a:srgbClr val="000066"/>
                </a:solidFill>
                <a:latin typeface="Calibri" charset="0"/>
              </a:rPr>
              <a:t>RD </a:t>
            </a:r>
            <a:r>
              <a:rPr lang="en-US" dirty="0">
                <a:solidFill>
                  <a:srgbClr val="000066"/>
                </a:solidFill>
                <a:latin typeface="Calibri" charset="0"/>
              </a:rPr>
              <a:t>opportunity:</a:t>
            </a:r>
          </a:p>
        </p:txBody>
      </p:sp>
      <p:sp>
        <p:nvSpPr>
          <p:cNvPr id="3" name="Content Placeholder 2"/>
          <p:cNvSpPr>
            <a:spLocks noGrp="1"/>
          </p:cNvSpPr>
          <p:nvPr>
            <p:ph idx="1"/>
          </p:nvPr>
        </p:nvSpPr>
        <p:spPr>
          <a:xfrm>
            <a:off x="0" y="1370348"/>
            <a:ext cx="9143999" cy="5487652"/>
          </a:xfrm>
          <a:ln>
            <a:solidFill>
              <a:srgbClr val="000000"/>
            </a:solidFill>
          </a:ln>
        </p:spPr>
        <p:txBody>
          <a:bodyPr/>
          <a:lstStyle/>
          <a:p>
            <a:pPr marL="0" indent="0">
              <a:buFont typeface="Arial" charset="0"/>
              <a:buNone/>
            </a:pPr>
            <a:r>
              <a:rPr lang="ja-JP" altLang="en-US" sz="3600" dirty="0">
                <a:latin typeface="Calibri" charset="0"/>
              </a:rPr>
              <a:t>“</a:t>
            </a:r>
            <a:r>
              <a:rPr lang="en-US" sz="3600" dirty="0">
                <a:latin typeface="Calibri" charset="0"/>
              </a:rPr>
              <a:t>On Demand Dietitian</a:t>
            </a:r>
            <a:r>
              <a:rPr lang="ja-JP" altLang="en-US" sz="3600" dirty="0">
                <a:latin typeface="Calibri" charset="0"/>
              </a:rPr>
              <a:t>”</a:t>
            </a:r>
            <a:endParaRPr lang="en-US" sz="3600" dirty="0">
              <a:latin typeface="Calibri" charset="0"/>
              <a:hlinkClick r:id="rId2" action="ppaction://hlinkfile"/>
            </a:endParaRPr>
          </a:p>
          <a:p>
            <a:pPr marL="0" indent="0"/>
            <a:r>
              <a:rPr lang="en-US" dirty="0">
                <a:latin typeface="Calibri" charset="0"/>
                <a:hlinkClick r:id="rId3"/>
              </a:rPr>
              <a:t>http://ondemanddietitian.com/opportunities/</a:t>
            </a:r>
            <a:r>
              <a:rPr lang="en-US" dirty="0">
                <a:latin typeface="Calibri" charset="0"/>
              </a:rPr>
              <a:t> </a:t>
            </a:r>
            <a:r>
              <a:rPr lang="ja-JP" altLang="en-US" sz="2800" i="1" dirty="0">
                <a:latin typeface="Calibri" charset="0"/>
              </a:rPr>
              <a:t>“</a:t>
            </a:r>
            <a:r>
              <a:rPr lang="en-US" sz="2800" i="1" dirty="0">
                <a:latin typeface="Calibri" charset="0"/>
              </a:rPr>
              <a:t>Seeking RDs with a progressive, holistic approach who stand on the forefront of the latest in nutrition.</a:t>
            </a:r>
          </a:p>
          <a:p>
            <a:pPr marL="0" indent="0"/>
            <a:r>
              <a:rPr lang="en-US" sz="2800" i="1" dirty="0">
                <a:latin typeface="Calibri" charset="0"/>
              </a:rPr>
              <a:t>On Demand Dietitian is reinventing the traditional nutrition counseling structure for benefit of both patient and RD.  Mobile RD position allows RDs to work from home and create their own schedules. RDs are able to promote themselves based on their nutritional expertise and area of specialty. Mobile RDs become known within our nationwide network and build their own clientele due to their expertise!</a:t>
            </a:r>
            <a:r>
              <a:rPr lang="ja-JP" altLang="en-US" sz="2800" i="1" dirty="0">
                <a:latin typeface="Calibri" charset="0"/>
              </a:rPr>
              <a:t>”</a:t>
            </a:r>
            <a:r>
              <a:rPr lang="en-US" dirty="0">
                <a:latin typeface="Calibri"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
            <a:ext cx="9144000" cy="1052827"/>
          </a:xfrm>
          <a:solidFill>
            <a:schemeClr val="accent1">
              <a:lumMod val="40000"/>
              <a:lumOff val="60000"/>
            </a:schemeClr>
          </a:solidFill>
          <a:ln>
            <a:solidFill>
              <a:srgbClr val="000066"/>
            </a:solidFill>
            <a:miter lim="800000"/>
            <a:headEnd/>
            <a:tailEnd/>
          </a:ln>
        </p:spPr>
        <p:txBody>
          <a:bodyPr/>
          <a:lstStyle/>
          <a:p>
            <a:pPr eaLnBrk="1" hangingPunct="1"/>
            <a:r>
              <a:rPr lang="en-US" sz="3600" dirty="0">
                <a:latin typeface="Calibri" charset="0"/>
                <a:ea typeface="MS PGothic" charset="0"/>
                <a:cs typeface="MS PGothic" charset="0"/>
              </a:rPr>
              <a:t>What are our recent graduates doing?</a:t>
            </a:r>
          </a:p>
        </p:txBody>
      </p:sp>
      <p:sp>
        <p:nvSpPr>
          <p:cNvPr id="4099" name="Content Placeholder 2"/>
          <p:cNvSpPr>
            <a:spLocks noGrp="1"/>
          </p:cNvSpPr>
          <p:nvPr>
            <p:ph idx="1"/>
          </p:nvPr>
        </p:nvSpPr>
        <p:spPr>
          <a:xfrm>
            <a:off x="0" y="1041658"/>
            <a:ext cx="9144000" cy="5816342"/>
          </a:xfrm>
          <a:solidFill>
            <a:schemeClr val="bg1"/>
          </a:solidFill>
          <a:ln>
            <a:solidFill>
              <a:srgbClr val="000066"/>
            </a:solidFill>
            <a:miter lim="800000"/>
            <a:headEnd/>
            <a:tailEnd/>
          </a:ln>
        </p:spPr>
        <p:txBody>
          <a:bodyPr>
            <a:normAutofit/>
          </a:bodyPr>
          <a:lstStyle/>
          <a:p>
            <a:pPr eaLnBrk="1" hangingPunct="1">
              <a:lnSpc>
                <a:spcPct val="80000"/>
              </a:lnSpc>
            </a:pPr>
            <a:r>
              <a:rPr lang="en-US" sz="2400" dirty="0">
                <a:latin typeface="Calibri" charset="0"/>
              </a:rPr>
              <a:t>Sodexho here on campus</a:t>
            </a:r>
          </a:p>
          <a:p>
            <a:pPr eaLnBrk="1" hangingPunct="1">
              <a:lnSpc>
                <a:spcPct val="80000"/>
              </a:lnSpc>
            </a:pPr>
            <a:r>
              <a:rPr lang="en-US" sz="2400" dirty="0">
                <a:latin typeface="Calibri" charset="0"/>
              </a:rPr>
              <a:t>Wellness Coordinator</a:t>
            </a:r>
          </a:p>
          <a:p>
            <a:pPr eaLnBrk="1" hangingPunct="1">
              <a:lnSpc>
                <a:spcPct val="80000"/>
              </a:lnSpc>
            </a:pPr>
            <a:r>
              <a:rPr lang="en-US" sz="2400" dirty="0">
                <a:latin typeface="Calibri" charset="0"/>
              </a:rPr>
              <a:t>Quality Assurance Technician for supermarket chain</a:t>
            </a:r>
          </a:p>
          <a:p>
            <a:pPr eaLnBrk="1" hangingPunct="1">
              <a:lnSpc>
                <a:spcPct val="80000"/>
              </a:lnSpc>
            </a:pPr>
            <a:r>
              <a:rPr lang="en-US" sz="2400" dirty="0">
                <a:latin typeface="Calibri" charset="0"/>
              </a:rPr>
              <a:t>Health Educator, Yale University Wellness Center</a:t>
            </a:r>
          </a:p>
          <a:p>
            <a:pPr eaLnBrk="1" hangingPunct="1">
              <a:lnSpc>
                <a:spcPct val="80000"/>
              </a:lnSpc>
            </a:pPr>
            <a:r>
              <a:rPr lang="en-US" sz="2400" dirty="0">
                <a:latin typeface="Calibri" charset="0"/>
              </a:rPr>
              <a:t>Quality Ingredient Manager for </a:t>
            </a:r>
            <a:r>
              <a:rPr lang="ja-JP" altLang="en-US" sz="2400" dirty="0">
                <a:latin typeface="Calibri" charset="0"/>
                <a:ea typeface="MS PGothic" charset="0"/>
                <a:cs typeface="MS PGothic" charset="0"/>
              </a:rPr>
              <a:t>“</a:t>
            </a:r>
            <a:r>
              <a:rPr lang="en-US" altLang="ja-JP" sz="2400" dirty="0" err="1">
                <a:latin typeface="Calibri" charset="0"/>
                <a:ea typeface="MS PGothic" charset="0"/>
                <a:cs typeface="MS PGothic" charset="0"/>
              </a:rPr>
              <a:t>Kashi</a:t>
            </a:r>
            <a:r>
              <a:rPr lang="ja-JP" altLang="en-US" sz="2400" dirty="0">
                <a:latin typeface="Calibri" charset="0"/>
                <a:ea typeface="MS PGothic" charset="0"/>
                <a:cs typeface="MS PGothic" charset="0"/>
              </a:rPr>
              <a:t>”</a:t>
            </a:r>
            <a:r>
              <a:rPr lang="en-US" altLang="ja-JP" sz="2400" dirty="0">
                <a:latin typeface="Calibri" charset="0"/>
                <a:ea typeface="MS PGothic" charset="0"/>
                <a:cs typeface="MS PGothic" charset="0"/>
              </a:rPr>
              <a:t> Foods</a:t>
            </a:r>
          </a:p>
          <a:p>
            <a:pPr eaLnBrk="1" hangingPunct="1">
              <a:lnSpc>
                <a:spcPct val="80000"/>
              </a:lnSpc>
            </a:pPr>
            <a:r>
              <a:rPr lang="en-US" sz="2400" dirty="0">
                <a:latin typeface="Calibri" charset="0"/>
              </a:rPr>
              <a:t>Professional Research Assistant for NIH study</a:t>
            </a:r>
          </a:p>
          <a:p>
            <a:pPr eaLnBrk="1" hangingPunct="1">
              <a:lnSpc>
                <a:spcPct val="80000"/>
              </a:lnSpc>
            </a:pPr>
            <a:r>
              <a:rPr lang="en-US" sz="2400" dirty="0">
                <a:latin typeface="Calibri" charset="0"/>
              </a:rPr>
              <a:t>Public School Food Service Director</a:t>
            </a:r>
          </a:p>
          <a:p>
            <a:pPr eaLnBrk="1" hangingPunct="1">
              <a:lnSpc>
                <a:spcPct val="80000"/>
              </a:lnSpc>
            </a:pPr>
            <a:r>
              <a:rPr lang="en-US" sz="2400" dirty="0">
                <a:latin typeface="Calibri" charset="0"/>
              </a:rPr>
              <a:t>Prepared Foods Supervisor for Whole Foods</a:t>
            </a:r>
          </a:p>
          <a:p>
            <a:pPr eaLnBrk="1" hangingPunct="1">
              <a:lnSpc>
                <a:spcPct val="80000"/>
              </a:lnSpc>
            </a:pPr>
            <a:r>
              <a:rPr lang="en-US" sz="2400" dirty="0">
                <a:latin typeface="Calibri" charset="0"/>
              </a:rPr>
              <a:t>Nutrition Team Specialist at the Trader Joe's</a:t>
            </a:r>
          </a:p>
          <a:p>
            <a:pPr eaLnBrk="1" hangingPunct="1">
              <a:lnSpc>
                <a:spcPct val="80000"/>
              </a:lnSpc>
            </a:pPr>
            <a:r>
              <a:rPr lang="en-US" sz="2400" dirty="0">
                <a:latin typeface="Calibri" charset="0"/>
              </a:rPr>
              <a:t>Sales Rep for a pediatric medical nutrition company</a:t>
            </a:r>
          </a:p>
          <a:p>
            <a:pPr eaLnBrk="1" hangingPunct="1">
              <a:lnSpc>
                <a:spcPct val="80000"/>
              </a:lnSpc>
            </a:pPr>
            <a:r>
              <a:rPr lang="en-US" sz="2400" dirty="0">
                <a:latin typeface="Calibri" charset="0"/>
              </a:rPr>
              <a:t>Nutrition Program Manager for grant funded program: Healthy Schools, Healthy Families</a:t>
            </a:r>
          </a:p>
          <a:p>
            <a:pPr eaLnBrk="1" hangingPunct="1">
              <a:lnSpc>
                <a:spcPct val="80000"/>
              </a:lnSpc>
            </a:pPr>
            <a:r>
              <a:rPr lang="en-US" sz="2400" dirty="0">
                <a:latin typeface="Calibri" charset="0"/>
              </a:rPr>
              <a:t>Community Nutritionist – Head Start and WIC</a:t>
            </a:r>
          </a:p>
          <a:p>
            <a:pPr eaLnBrk="1" hangingPunct="1">
              <a:lnSpc>
                <a:spcPct val="80000"/>
              </a:lnSpc>
            </a:pPr>
            <a:r>
              <a:rPr lang="en-US" sz="2400" dirty="0">
                <a:latin typeface="Calibri" charset="0"/>
              </a:rPr>
              <a:t>Nutrition Consultant for USA Swim team</a:t>
            </a:r>
          </a:p>
          <a:p>
            <a:pPr eaLnBrk="1" hangingPunct="1">
              <a:lnSpc>
                <a:spcPct val="80000"/>
              </a:lnSpc>
            </a:pPr>
            <a:r>
              <a:rPr lang="en-US" sz="2400" dirty="0">
                <a:latin typeface="Calibri" charset="0"/>
              </a:rPr>
              <a:t>Sports Nutritionist at private health club		</a:t>
            </a:r>
            <a:r>
              <a:rPr lang="en-US" sz="2400" dirty="0" smtClean="0">
                <a:latin typeface="Calibri" charset="0"/>
              </a:rPr>
              <a:t>	Cont</a:t>
            </a:r>
            <a:r>
              <a:rPr lang="en-US" sz="2400" dirty="0">
                <a:latin typeface="Calibri" charset="0"/>
              </a:rPr>
              <a:t>.</a:t>
            </a:r>
            <a:r>
              <a:rPr lang="en-US" sz="2400" dirty="0">
                <a:latin typeface="Arial" charset="0"/>
                <a:cs typeface="Arial" charset="0"/>
              </a:rPr>
              <a:t>→</a:t>
            </a:r>
            <a:endParaRPr lang="en-US" sz="2400" dirty="0">
              <a:latin typeface="Calibri"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
            <a:ext cx="9144000" cy="1219943"/>
          </a:xfrm>
          <a:solidFill>
            <a:schemeClr val="accent1">
              <a:lumMod val="40000"/>
              <a:lumOff val="60000"/>
            </a:schemeClr>
          </a:solidFill>
          <a:ln>
            <a:solidFill>
              <a:srgbClr val="000066"/>
            </a:solidFill>
            <a:miter lim="800000"/>
            <a:headEnd/>
            <a:tailEnd/>
          </a:ln>
        </p:spPr>
        <p:txBody>
          <a:bodyPr/>
          <a:lstStyle/>
          <a:p>
            <a:pPr eaLnBrk="1" hangingPunct="1"/>
            <a:r>
              <a:rPr lang="en-US" sz="4800" dirty="0">
                <a:latin typeface="Calibri" charset="0"/>
              </a:rPr>
              <a:t>Our recent graduates’ jobs, cont.</a:t>
            </a:r>
          </a:p>
        </p:txBody>
      </p:sp>
      <p:sp>
        <p:nvSpPr>
          <p:cNvPr id="3" name="Content Placeholder 2"/>
          <p:cNvSpPr>
            <a:spLocks noGrp="1"/>
          </p:cNvSpPr>
          <p:nvPr>
            <p:ph idx="1"/>
          </p:nvPr>
        </p:nvSpPr>
        <p:spPr>
          <a:xfrm>
            <a:off x="0" y="1253366"/>
            <a:ext cx="9144000" cy="5604634"/>
          </a:xfrm>
          <a:ln>
            <a:solidFill>
              <a:schemeClr val="accent2">
                <a:lumMod val="75000"/>
              </a:schemeClr>
            </a:solidFill>
          </a:ln>
        </p:spPr>
        <p:txBody>
          <a:bodyPr>
            <a:normAutofit/>
          </a:bodyPr>
          <a:lstStyle/>
          <a:p>
            <a:pPr eaLnBrk="1" hangingPunct="1"/>
            <a:r>
              <a:rPr lang="en-US" sz="2800" dirty="0">
                <a:latin typeface="Calibri" charset="0"/>
              </a:rPr>
              <a:t>Clinical Dietitian for hospitals and nursing homes (many different specialties – renal, cardiac, pediatric, bariatric)</a:t>
            </a:r>
          </a:p>
          <a:p>
            <a:pPr eaLnBrk="1" hangingPunct="1"/>
            <a:r>
              <a:rPr lang="en-US" sz="2800" dirty="0">
                <a:latin typeface="Calibri" charset="0"/>
              </a:rPr>
              <a:t>Sensory Analyst for “</a:t>
            </a:r>
            <a:r>
              <a:rPr lang="en-US" altLang="ja-JP" sz="2800" dirty="0" err="1">
                <a:latin typeface="Calibri" charset="0"/>
                <a:ea typeface="MS PGothic" charset="0"/>
                <a:cs typeface="MS PGothic" charset="0"/>
              </a:rPr>
              <a:t>Daymon</a:t>
            </a:r>
            <a:r>
              <a:rPr lang="en-US" altLang="ja-JP" sz="2800" dirty="0">
                <a:latin typeface="Calibri" charset="0"/>
                <a:ea typeface="MS PGothic" charset="0"/>
                <a:cs typeface="MS PGothic" charset="0"/>
              </a:rPr>
              <a:t> Worldwide</a:t>
            </a:r>
            <a:r>
              <a:rPr lang="en-US" sz="2800" dirty="0">
                <a:latin typeface="Calibri" charset="0"/>
              </a:rPr>
              <a:t>”</a:t>
            </a:r>
            <a:r>
              <a:rPr lang="en-US" altLang="ja-JP" sz="2800" dirty="0">
                <a:latin typeface="Calibri" charset="0"/>
                <a:ea typeface="MS PGothic" charset="0"/>
                <a:cs typeface="MS PGothic" charset="0"/>
              </a:rPr>
              <a:t> (designs, executes, and analyzes results from consumer tests and sensory evaluations of private label and competitive brand retail food products)</a:t>
            </a:r>
          </a:p>
          <a:p>
            <a:pPr eaLnBrk="1" hangingPunct="1"/>
            <a:r>
              <a:rPr lang="en-US" sz="2800" dirty="0">
                <a:latin typeface="Calibri" charset="0"/>
              </a:rPr>
              <a:t>Vice President: Client Support &amp; Education with The CBORD Group, Inc. (Food service company). </a:t>
            </a:r>
            <a:r>
              <a:rPr lang="en-US" sz="2400" u="sng" dirty="0">
                <a:latin typeface="Calibri" charset="0"/>
                <a:hlinkClick r:id="rId2"/>
              </a:rPr>
              <a:t>https://www.cbord.com/news/pressrel.asp?id=302</a:t>
            </a:r>
            <a:r>
              <a:rPr lang="en-US" sz="2400" dirty="0">
                <a:latin typeface="Calibri" charset="0"/>
              </a:rPr>
              <a:t> </a:t>
            </a:r>
          </a:p>
          <a:p>
            <a:pPr eaLnBrk="1" hangingPunct="1"/>
            <a:r>
              <a:rPr lang="en-US" sz="2800" dirty="0">
                <a:latin typeface="Calibri" charset="0"/>
              </a:rPr>
              <a:t>Product tester: </a:t>
            </a:r>
          </a:p>
          <a:p>
            <a:pPr lvl="1" eaLnBrk="1" hangingPunct="1">
              <a:buFont typeface="Arial" charset="0"/>
              <a:buChar char="•"/>
            </a:pPr>
            <a:r>
              <a:rPr lang="en-US" sz="2400" dirty="0">
                <a:latin typeface="Calibri" charset="0"/>
                <a:hlinkClick r:id="rId3"/>
              </a:rPr>
              <a:t>http://www.nutritionjobs.com/job/product-trainer-non-rd-rdn-massachusetts-framingham-ma-rewco-inc-_12198</a:t>
            </a:r>
            <a:endParaRPr lang="en-US" sz="2400" dirty="0">
              <a:latin typeface="Calibri" charset="0"/>
            </a:endParaRPr>
          </a:p>
          <a:p>
            <a:pPr lvl="1" eaLnBrk="1" hangingPunct="1">
              <a:buFont typeface="Arial" charset="0"/>
              <a:buNone/>
            </a:pPr>
            <a:endParaRPr lang="en-US" sz="2200" dirty="0">
              <a:latin typeface="Calibri" charset="0"/>
            </a:endParaRPr>
          </a:p>
          <a:p>
            <a:pPr eaLnBrk="1" hangingPunct="1"/>
            <a:endParaRPr lang="en-US" sz="3000" dirty="0">
              <a:latin typeface="Calibri"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2783</TotalTime>
  <Words>2136</Words>
  <Application>Microsoft Office PowerPoint</Application>
  <PresentationFormat>On-screen Show (4:3)</PresentationFormat>
  <Paragraphs>492</Paragraphs>
  <Slides>61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Clip</vt:lpstr>
      <vt:lpstr>Career Paths for Students with a Degree in Nutrition Presented by Dr. Susan Massad</vt:lpstr>
      <vt:lpstr>Good news from the  US Bureau of Labor Statistics: </vt:lpstr>
      <vt:lpstr>Careers listed in  Academy of Nutrition &amp; Dietetics site:</vt:lpstr>
      <vt:lpstr>Other job sites:</vt:lpstr>
      <vt:lpstr>PowerPoint Presentation</vt:lpstr>
      <vt:lpstr>Some "outside of the box" jobs held by nutrition graduates:</vt:lpstr>
      <vt:lpstr>Interesting business  RD opportunity:</vt:lpstr>
      <vt:lpstr>What are our recent graduates doing?</vt:lpstr>
      <vt:lpstr>Our recent graduates’ jobs, cont.</vt:lpstr>
      <vt:lpstr>Recent graduates jobs, cont.</vt:lpstr>
      <vt:lpstr>PowerPoint Presentation</vt:lpstr>
      <vt:lpstr>PowerPoint Presentation</vt:lpstr>
      <vt:lpstr>PowerPoint Presentation</vt:lpstr>
      <vt:lpstr>Graduate Certificate in School Nutrition</vt:lpstr>
      <vt:lpstr>Career as a School Nutrition Director or Assistant Director</vt:lpstr>
      <vt:lpstr>PowerPoint Presentation</vt:lpstr>
      <vt:lpstr>School Nutrition Opportunities for JSI for Students</vt:lpstr>
      <vt:lpstr>Government jobs:</vt:lpstr>
      <vt:lpstr>PowerPoint Presentation</vt:lpstr>
      <vt:lpstr>Schools</vt:lpstr>
      <vt:lpstr>PowerPoint Presentation</vt:lpstr>
      <vt:lpstr>Clinical</vt:lpstr>
      <vt:lpstr>PowerPoint Presentation</vt:lpstr>
      <vt:lpstr>Employment Opportunities, cont.</vt:lpstr>
      <vt:lpstr>PowerPoint Presentation</vt:lpstr>
      <vt:lpstr>“Extension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Pharmaceutical Sales</vt:lpstr>
      <vt:lpstr>Pharmaceutical and/or blood glucose meter companies , cont. </vt:lpstr>
      <vt:lpstr>Local Pharmaceutical Company:</vt:lpstr>
      <vt:lpstr>Food Companies: E.g. Whole Foods  &amp; Trader Joes</vt:lpstr>
      <vt:lpstr>PowerPoint Presentation</vt:lpstr>
      <vt:lpstr>Work towards a creative niche</vt:lpstr>
      <vt:lpstr>Massachusetts Board of Registration of Dietitians and Nutritionists</vt:lpstr>
      <vt:lpstr>Another option for someone  willing to travel</vt:lpstr>
      <vt:lpstr>Common Job Titles</vt:lpstr>
      <vt:lpstr>Common Fitness Titles</vt:lpstr>
      <vt:lpstr>General Career Information for Dietitians and Nutritionists:</vt:lpstr>
      <vt:lpstr>Other general 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Valued Customer</dc:creator>
  <cp:lastModifiedBy>Susan Massad</cp:lastModifiedBy>
  <cp:revision>204</cp:revision>
  <cp:lastPrinted>2012-04-09T14:09:14Z</cp:lastPrinted>
  <dcterms:created xsi:type="dcterms:W3CDTF">1999-04-22T04:51:52Z</dcterms:created>
  <dcterms:modified xsi:type="dcterms:W3CDTF">2016-03-30T21:21:19Z</dcterms:modified>
</cp:coreProperties>
</file>